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4"/>
  </p:notesMasterIdLst>
  <p:sldIdLst>
    <p:sldId id="256" r:id="rId2"/>
    <p:sldId id="257" r:id="rId3"/>
    <p:sldId id="258" r:id="rId4"/>
    <p:sldId id="365" r:id="rId5"/>
    <p:sldId id="265" r:id="rId6"/>
    <p:sldId id="354" r:id="rId7"/>
    <p:sldId id="260" r:id="rId8"/>
    <p:sldId id="355" r:id="rId9"/>
    <p:sldId id="259" r:id="rId10"/>
    <p:sldId id="356" r:id="rId11"/>
    <p:sldId id="261" r:id="rId12"/>
    <p:sldId id="357" r:id="rId13"/>
    <p:sldId id="262" r:id="rId14"/>
    <p:sldId id="359" r:id="rId15"/>
    <p:sldId id="263" r:id="rId16"/>
    <p:sldId id="358" r:id="rId17"/>
    <p:sldId id="264" r:id="rId18"/>
    <p:sldId id="312" r:id="rId19"/>
    <p:sldId id="364" r:id="rId20"/>
    <p:sldId id="360" r:id="rId21"/>
    <p:sldId id="266" r:id="rId22"/>
    <p:sldId id="361" r:id="rId23"/>
    <p:sldId id="267" r:id="rId24"/>
    <p:sldId id="362" r:id="rId25"/>
    <p:sldId id="268" r:id="rId26"/>
    <p:sldId id="363" r:id="rId27"/>
    <p:sldId id="269" r:id="rId28"/>
    <p:sldId id="270" r:id="rId29"/>
    <p:sldId id="366" r:id="rId30"/>
    <p:sldId id="271" r:id="rId31"/>
    <p:sldId id="272" r:id="rId32"/>
    <p:sldId id="273" r:id="rId33"/>
    <p:sldId id="274" r:id="rId34"/>
    <p:sldId id="275" r:id="rId35"/>
    <p:sldId id="276" r:id="rId36"/>
    <p:sldId id="277" r:id="rId37"/>
    <p:sldId id="278" r:id="rId38"/>
    <p:sldId id="279" r:id="rId39"/>
    <p:sldId id="284" r:id="rId40"/>
    <p:sldId id="280" r:id="rId41"/>
    <p:sldId id="285" r:id="rId42"/>
    <p:sldId id="281" r:id="rId43"/>
    <p:sldId id="286" r:id="rId44"/>
    <p:sldId id="282" r:id="rId45"/>
    <p:sldId id="287" r:id="rId46"/>
    <p:sldId id="283" r:id="rId47"/>
    <p:sldId id="291" r:id="rId48"/>
    <p:sldId id="288" r:id="rId49"/>
    <p:sldId id="292" r:id="rId50"/>
    <p:sldId id="289" r:id="rId51"/>
    <p:sldId id="293" r:id="rId52"/>
    <p:sldId id="290" r:id="rId53"/>
    <p:sldId id="297" r:id="rId54"/>
    <p:sldId id="294" r:id="rId55"/>
    <p:sldId id="295" r:id="rId56"/>
    <p:sldId id="296" r:id="rId57"/>
    <p:sldId id="298" r:id="rId58"/>
    <p:sldId id="299" r:id="rId59"/>
    <p:sldId id="300" r:id="rId60"/>
    <p:sldId id="301" r:id="rId61"/>
    <p:sldId id="353" r:id="rId62"/>
    <p:sldId id="303" r:id="rId63"/>
    <p:sldId id="304" r:id="rId64"/>
    <p:sldId id="352" r:id="rId65"/>
    <p:sldId id="305" r:id="rId66"/>
    <p:sldId id="306" r:id="rId67"/>
    <p:sldId id="351" r:id="rId68"/>
    <p:sldId id="307" r:id="rId69"/>
    <p:sldId id="349" r:id="rId70"/>
    <p:sldId id="350" r:id="rId71"/>
    <p:sldId id="309" r:id="rId72"/>
    <p:sldId id="308" r:id="rId73"/>
    <p:sldId id="310" r:id="rId74"/>
    <p:sldId id="311" r:id="rId75"/>
    <p:sldId id="313" r:id="rId76"/>
    <p:sldId id="348" r:id="rId77"/>
    <p:sldId id="314" r:id="rId78"/>
    <p:sldId id="315" r:id="rId79"/>
    <p:sldId id="340" r:id="rId80"/>
    <p:sldId id="316" r:id="rId81"/>
    <p:sldId id="317" r:id="rId82"/>
    <p:sldId id="341" r:id="rId83"/>
    <p:sldId id="318" r:id="rId84"/>
    <p:sldId id="319" r:id="rId85"/>
    <p:sldId id="320" r:id="rId86"/>
    <p:sldId id="321" r:id="rId87"/>
    <p:sldId id="342" r:id="rId88"/>
    <p:sldId id="339" r:id="rId89"/>
    <p:sldId id="322" r:id="rId90"/>
    <p:sldId id="343" r:id="rId91"/>
    <p:sldId id="325" r:id="rId92"/>
    <p:sldId id="323" r:id="rId93"/>
    <p:sldId id="324" r:id="rId94"/>
    <p:sldId id="344" r:id="rId95"/>
    <p:sldId id="337" r:id="rId96"/>
    <p:sldId id="338" r:id="rId97"/>
    <p:sldId id="326" r:id="rId98"/>
    <p:sldId id="345" r:id="rId99"/>
    <p:sldId id="327" r:id="rId100"/>
    <p:sldId id="336" r:id="rId101"/>
    <p:sldId id="328" r:id="rId102"/>
    <p:sldId id="346" r:id="rId103"/>
    <p:sldId id="329" r:id="rId104"/>
    <p:sldId id="333" r:id="rId105"/>
    <p:sldId id="331" r:id="rId106"/>
    <p:sldId id="367" r:id="rId107"/>
    <p:sldId id="332" r:id="rId108"/>
    <p:sldId id="334" r:id="rId109"/>
    <p:sldId id="335" r:id="rId110"/>
    <p:sldId id="369" r:id="rId111"/>
    <p:sldId id="347" r:id="rId112"/>
    <p:sldId id="36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125F41-B4A1-4A38-8A18-B393CC189428}" type="datetimeFigureOut">
              <a:rPr lang="en-IN" smtClean="0"/>
              <a:t>28-08-2018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C9D6B5-C38A-49D9-BF2F-9238BCA28B78}" type="slidenum">
              <a:rPr lang="en-IN" smtClean="0"/>
              <a:t>‹#›</a:t>
            </a:fld>
            <a:endParaRPr lang="en-IN"/>
          </a:p>
        </p:txBody>
      </p:sp>
    </p:spTree>
    <p:extLst>
      <p:ext uri="{BB962C8B-B14F-4D97-AF65-F5344CB8AC3E}">
        <p14:creationId xmlns:p14="http://schemas.microsoft.com/office/powerpoint/2010/main" val="784871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8/28/2018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838C5D-1149-4AB0-BC25-C85033F53974}"/>
              </a:ext>
            </a:extLst>
          </p:cNvPr>
          <p:cNvSpPr txBox="1"/>
          <p:nvPr/>
        </p:nvSpPr>
        <p:spPr>
          <a:xfrm>
            <a:off x="3613638" y="1043732"/>
            <a:ext cx="7438292" cy="1569660"/>
          </a:xfrm>
          <a:prstGeom prst="rect">
            <a:avLst/>
          </a:prstGeom>
          <a:noFill/>
        </p:spPr>
        <p:txBody>
          <a:bodyPr wrap="square" rtlCol="0">
            <a:spAutoFit/>
          </a:bodyPr>
          <a:lstStyle/>
          <a:p>
            <a:r>
              <a:rPr lang="en-IN" sz="9600" dirty="0" err="1">
                <a:solidFill>
                  <a:schemeClr val="tx1">
                    <a:lumMod val="95000"/>
                    <a:lumOff val="5000"/>
                  </a:schemeClr>
                </a:solidFill>
              </a:rPr>
              <a:t>inQUIZit</a:t>
            </a:r>
            <a:r>
              <a:rPr lang="en-IN" sz="9600" dirty="0">
                <a:solidFill>
                  <a:schemeClr val="tx1">
                    <a:lumMod val="95000"/>
                    <a:lumOff val="5000"/>
                  </a:schemeClr>
                </a:solidFill>
              </a:rPr>
              <a:t> </a:t>
            </a:r>
          </a:p>
        </p:txBody>
      </p:sp>
      <p:sp>
        <p:nvSpPr>
          <p:cNvPr id="5" name="TextBox 4">
            <a:extLst>
              <a:ext uri="{FF2B5EF4-FFF2-40B4-BE49-F238E27FC236}">
                <a16:creationId xmlns:a16="http://schemas.microsoft.com/office/drawing/2014/main" id="{51C07523-A3B7-4B99-9A38-5E3479395B40}"/>
              </a:ext>
            </a:extLst>
          </p:cNvPr>
          <p:cNvSpPr txBox="1"/>
          <p:nvPr/>
        </p:nvSpPr>
        <p:spPr>
          <a:xfrm>
            <a:off x="7702063" y="1672854"/>
            <a:ext cx="5882054" cy="769441"/>
          </a:xfrm>
          <a:prstGeom prst="rect">
            <a:avLst/>
          </a:prstGeom>
          <a:noFill/>
        </p:spPr>
        <p:txBody>
          <a:bodyPr wrap="square" rtlCol="0">
            <a:spAutoFit/>
          </a:bodyPr>
          <a:lstStyle/>
          <a:p>
            <a:r>
              <a:rPr lang="en-IN" sz="4400" dirty="0"/>
              <a:t>……..</a:t>
            </a:r>
          </a:p>
        </p:txBody>
      </p:sp>
      <p:sp>
        <p:nvSpPr>
          <p:cNvPr id="6" name="TextBox 5">
            <a:extLst>
              <a:ext uri="{FF2B5EF4-FFF2-40B4-BE49-F238E27FC236}">
                <a16:creationId xmlns:a16="http://schemas.microsoft.com/office/drawing/2014/main" id="{06C314B1-CF0A-4EC6-AC3E-17B3C6A083FD}"/>
              </a:ext>
            </a:extLst>
          </p:cNvPr>
          <p:cNvSpPr txBox="1"/>
          <p:nvPr/>
        </p:nvSpPr>
        <p:spPr>
          <a:xfrm>
            <a:off x="3789485" y="2613392"/>
            <a:ext cx="5389684" cy="584775"/>
          </a:xfrm>
          <a:prstGeom prst="rect">
            <a:avLst/>
          </a:prstGeom>
          <a:noFill/>
        </p:spPr>
        <p:txBody>
          <a:bodyPr wrap="square" rtlCol="0">
            <a:spAutoFit/>
          </a:bodyPr>
          <a:lstStyle/>
          <a:p>
            <a:r>
              <a:rPr lang="en-IN" sz="3200" dirty="0"/>
              <a:t>THE TECH QUIZ</a:t>
            </a:r>
          </a:p>
        </p:txBody>
      </p:sp>
      <p:sp>
        <p:nvSpPr>
          <p:cNvPr id="7" name="TextBox 6">
            <a:extLst>
              <a:ext uri="{FF2B5EF4-FFF2-40B4-BE49-F238E27FC236}">
                <a16:creationId xmlns:a16="http://schemas.microsoft.com/office/drawing/2014/main" id="{CE6E76CD-C91B-4BDD-A685-F6DC091C59C3}"/>
              </a:ext>
            </a:extLst>
          </p:cNvPr>
          <p:cNvSpPr txBox="1"/>
          <p:nvPr/>
        </p:nvSpPr>
        <p:spPr>
          <a:xfrm>
            <a:off x="2373923" y="3806768"/>
            <a:ext cx="6910754" cy="1569660"/>
          </a:xfrm>
          <a:prstGeom prst="rect">
            <a:avLst/>
          </a:prstGeom>
          <a:noFill/>
        </p:spPr>
        <p:txBody>
          <a:bodyPr wrap="square" rtlCol="0">
            <a:spAutoFit/>
          </a:bodyPr>
          <a:lstStyle/>
          <a:p>
            <a:r>
              <a:rPr lang="en-IN" sz="2400" dirty="0"/>
              <a:t>Quiz By : AMAN PARAB</a:t>
            </a:r>
          </a:p>
          <a:p>
            <a:endParaRPr lang="en-IN" sz="2400" dirty="0"/>
          </a:p>
          <a:p>
            <a:r>
              <a:rPr lang="en-IN" sz="2400" dirty="0"/>
              <a:t>On the occasion of the IT department Council inauguration . </a:t>
            </a:r>
          </a:p>
        </p:txBody>
      </p:sp>
    </p:spTree>
    <p:extLst>
      <p:ext uri="{BB962C8B-B14F-4D97-AF65-F5344CB8AC3E}">
        <p14:creationId xmlns:p14="http://schemas.microsoft.com/office/powerpoint/2010/main" val="4289739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44DDB-018E-4C11-8627-9C6A0E653DDF}"/>
              </a:ext>
            </a:extLst>
          </p:cNvPr>
          <p:cNvSpPr txBox="1"/>
          <p:nvPr/>
        </p:nvSpPr>
        <p:spPr>
          <a:xfrm>
            <a:off x="1310054" y="1327638"/>
            <a:ext cx="9741877" cy="1938992"/>
          </a:xfrm>
          <a:prstGeom prst="rect">
            <a:avLst/>
          </a:prstGeom>
          <a:noFill/>
        </p:spPr>
        <p:txBody>
          <a:bodyPr wrap="square" rtlCol="0">
            <a:spAutoFit/>
          </a:bodyPr>
          <a:lstStyle/>
          <a:p>
            <a:r>
              <a:rPr lang="en-IN" sz="4000" dirty="0"/>
              <a:t>ANSWER :</a:t>
            </a:r>
          </a:p>
          <a:p>
            <a:r>
              <a:rPr lang="en-IN" sz="4000" dirty="0"/>
              <a:t>Smith took all the money to Vegas and he played Blackjack there making a profit of </a:t>
            </a:r>
          </a:p>
        </p:txBody>
      </p:sp>
      <p:sp>
        <p:nvSpPr>
          <p:cNvPr id="3" name="TextBox 2">
            <a:extLst>
              <a:ext uri="{FF2B5EF4-FFF2-40B4-BE49-F238E27FC236}">
                <a16:creationId xmlns:a16="http://schemas.microsoft.com/office/drawing/2014/main" id="{65249E65-73F0-4A94-B79C-B6ABA661847E}"/>
              </a:ext>
            </a:extLst>
          </p:cNvPr>
          <p:cNvSpPr txBox="1"/>
          <p:nvPr/>
        </p:nvSpPr>
        <p:spPr>
          <a:xfrm>
            <a:off x="9908932" y="2497189"/>
            <a:ext cx="2461846" cy="769441"/>
          </a:xfrm>
          <a:prstGeom prst="rect">
            <a:avLst/>
          </a:prstGeom>
          <a:noFill/>
        </p:spPr>
        <p:txBody>
          <a:bodyPr wrap="square" rtlCol="0">
            <a:spAutoFit/>
          </a:bodyPr>
          <a:lstStyle/>
          <a:p>
            <a:r>
              <a:rPr lang="en-IN" sz="4400" dirty="0"/>
              <a:t>$32,000</a:t>
            </a:r>
          </a:p>
        </p:txBody>
      </p:sp>
    </p:spTree>
    <p:extLst>
      <p:ext uri="{BB962C8B-B14F-4D97-AF65-F5344CB8AC3E}">
        <p14:creationId xmlns:p14="http://schemas.microsoft.com/office/powerpoint/2010/main" val="268320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0EE94-2C1E-4749-B324-81C0DE6C2B09}"/>
              </a:ext>
            </a:extLst>
          </p:cNvPr>
          <p:cNvSpPr txBox="1"/>
          <p:nvPr/>
        </p:nvSpPr>
        <p:spPr>
          <a:xfrm>
            <a:off x="2382716" y="1916722"/>
            <a:ext cx="9495692" cy="1446550"/>
          </a:xfrm>
          <a:prstGeom prst="rect">
            <a:avLst/>
          </a:prstGeom>
          <a:noFill/>
        </p:spPr>
        <p:txBody>
          <a:bodyPr wrap="square" rtlCol="0">
            <a:spAutoFit/>
          </a:bodyPr>
          <a:lstStyle/>
          <a:p>
            <a:r>
              <a:rPr lang="en-IN" sz="4400" dirty="0"/>
              <a:t>GOT IT ??? THEN GO FOR IT !!!</a:t>
            </a:r>
          </a:p>
          <a:p>
            <a:r>
              <a:rPr lang="en-IN" sz="4400" dirty="0"/>
              <a:t>+30/-20</a:t>
            </a:r>
          </a:p>
        </p:txBody>
      </p:sp>
    </p:spTree>
    <p:extLst>
      <p:ext uri="{BB962C8B-B14F-4D97-AF65-F5344CB8AC3E}">
        <p14:creationId xmlns:p14="http://schemas.microsoft.com/office/powerpoint/2010/main" val="832751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2B600-F8B4-455E-B503-4323C8ECEEE3}"/>
              </a:ext>
            </a:extLst>
          </p:cNvPr>
          <p:cNvSpPr txBox="1"/>
          <p:nvPr/>
        </p:nvSpPr>
        <p:spPr>
          <a:xfrm>
            <a:off x="1055077" y="1406769"/>
            <a:ext cx="10199077" cy="3970318"/>
          </a:xfrm>
          <a:prstGeom prst="rect">
            <a:avLst/>
          </a:prstGeom>
          <a:noFill/>
        </p:spPr>
        <p:txBody>
          <a:bodyPr wrap="square" rtlCol="0">
            <a:spAutoFit/>
          </a:bodyPr>
          <a:lstStyle/>
          <a:p>
            <a:r>
              <a:rPr lang="en-US" sz="2800" dirty="0"/>
              <a:t>Q5) Founded on December 28, 2002,and launched on May 5, 2003,it is mainly used for professional networking, including employers posting jobs and job seekers posting their CVs. As of 2015, most of the company's revenue came from selling access to information about its members to recruiters and sales professionals. As of April 2017, </a:t>
            </a:r>
            <a:r>
              <a:rPr lang="en-US" sz="2800" b="1" i="1" dirty="0"/>
              <a:t>X</a:t>
            </a:r>
            <a:r>
              <a:rPr lang="en-US" sz="2800" dirty="0"/>
              <a:t> had 500 million members in 200 countries, out of which more than 106 million members are active.</a:t>
            </a:r>
          </a:p>
          <a:p>
            <a:endParaRPr lang="en-US" sz="2800" dirty="0"/>
          </a:p>
          <a:p>
            <a:r>
              <a:rPr lang="en-US" sz="2800" dirty="0"/>
              <a:t>One of it's subsidiaries is very famous among quizzers. ID </a:t>
            </a:r>
            <a:r>
              <a:rPr lang="en-US" sz="2800" b="1" i="1" dirty="0"/>
              <a:t>X</a:t>
            </a:r>
            <a:endParaRPr lang="en-IN" sz="2800" b="1" i="1" dirty="0"/>
          </a:p>
        </p:txBody>
      </p:sp>
    </p:spTree>
    <p:extLst>
      <p:ext uri="{BB962C8B-B14F-4D97-AF65-F5344CB8AC3E}">
        <p14:creationId xmlns:p14="http://schemas.microsoft.com/office/powerpoint/2010/main" val="3477376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28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6A592-A65D-4223-A2C0-E65783899021}"/>
              </a:ext>
            </a:extLst>
          </p:cNvPr>
          <p:cNvSpPr txBox="1"/>
          <p:nvPr/>
        </p:nvSpPr>
        <p:spPr>
          <a:xfrm>
            <a:off x="2013438" y="712177"/>
            <a:ext cx="9539654" cy="646331"/>
          </a:xfrm>
          <a:prstGeom prst="rect">
            <a:avLst/>
          </a:prstGeom>
          <a:noFill/>
        </p:spPr>
        <p:txBody>
          <a:bodyPr wrap="square" rtlCol="0">
            <a:spAutoFit/>
          </a:bodyPr>
          <a:lstStyle/>
          <a:p>
            <a:r>
              <a:rPr lang="en-IN" sz="3600" dirty="0"/>
              <a:t>ANSWER</a:t>
            </a:r>
          </a:p>
        </p:txBody>
      </p:sp>
      <p:pic>
        <p:nvPicPr>
          <p:cNvPr id="3" name="Picture 2">
            <a:extLst>
              <a:ext uri="{FF2B5EF4-FFF2-40B4-BE49-F238E27FC236}">
                <a16:creationId xmlns:a16="http://schemas.microsoft.com/office/drawing/2014/main" id="{644DE5A7-4073-4763-ACB7-854736E561BB}"/>
              </a:ext>
            </a:extLst>
          </p:cNvPr>
          <p:cNvPicPr>
            <a:picLocks noChangeAspect="1"/>
          </p:cNvPicPr>
          <p:nvPr/>
        </p:nvPicPr>
        <p:blipFill>
          <a:blip r:embed="rId2"/>
          <a:stretch>
            <a:fillRect/>
          </a:stretch>
        </p:blipFill>
        <p:spPr>
          <a:xfrm>
            <a:off x="2183423" y="1656250"/>
            <a:ext cx="5247543" cy="3935657"/>
          </a:xfrm>
          <a:prstGeom prst="rect">
            <a:avLst/>
          </a:prstGeom>
        </p:spPr>
      </p:pic>
    </p:spTree>
    <p:extLst>
      <p:ext uri="{BB962C8B-B14F-4D97-AF65-F5344CB8AC3E}">
        <p14:creationId xmlns:p14="http://schemas.microsoft.com/office/powerpoint/2010/main" val="6274729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CD258-B003-4A99-AECA-E51BCD74E4A9}"/>
              </a:ext>
            </a:extLst>
          </p:cNvPr>
          <p:cNvSpPr txBox="1"/>
          <p:nvPr/>
        </p:nvSpPr>
        <p:spPr>
          <a:xfrm>
            <a:off x="2787162" y="1881553"/>
            <a:ext cx="9750669" cy="2031325"/>
          </a:xfrm>
          <a:prstGeom prst="rect">
            <a:avLst/>
          </a:prstGeom>
          <a:noFill/>
        </p:spPr>
        <p:txBody>
          <a:bodyPr wrap="square" rtlCol="0">
            <a:spAutoFit/>
          </a:bodyPr>
          <a:lstStyle/>
          <a:p>
            <a:r>
              <a:rPr lang="en-IN" sz="5400" dirty="0"/>
              <a:t>COME ON NOW!!!!!!!!!!</a:t>
            </a:r>
          </a:p>
          <a:p>
            <a:r>
              <a:rPr lang="en-IN" sz="5400" dirty="0"/>
              <a:t>+20/-10</a:t>
            </a:r>
          </a:p>
          <a:p>
            <a:endParaRPr lang="en-IN" dirty="0"/>
          </a:p>
        </p:txBody>
      </p:sp>
    </p:spTree>
    <p:extLst>
      <p:ext uri="{BB962C8B-B14F-4D97-AF65-F5344CB8AC3E}">
        <p14:creationId xmlns:p14="http://schemas.microsoft.com/office/powerpoint/2010/main" val="4491993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48706-19F9-4334-824A-3650160C3B9A}"/>
              </a:ext>
            </a:extLst>
          </p:cNvPr>
          <p:cNvSpPr txBox="1"/>
          <p:nvPr/>
        </p:nvSpPr>
        <p:spPr>
          <a:xfrm>
            <a:off x="992065" y="1485899"/>
            <a:ext cx="10207869" cy="3323987"/>
          </a:xfrm>
          <a:prstGeom prst="rect">
            <a:avLst/>
          </a:prstGeom>
          <a:noFill/>
        </p:spPr>
        <p:txBody>
          <a:bodyPr wrap="square" rtlCol="0">
            <a:spAutoFit/>
          </a:bodyPr>
          <a:lstStyle/>
          <a:p>
            <a:r>
              <a:rPr lang="en-IN" sz="3200" dirty="0"/>
              <a:t>-Andy Rubin co-founded this company in the year 2003.</a:t>
            </a:r>
          </a:p>
          <a:p>
            <a:r>
              <a:rPr lang="en-IN" sz="3200" dirty="0"/>
              <a:t>-T</a:t>
            </a:r>
            <a:r>
              <a:rPr lang="en-US" sz="3200" dirty="0"/>
              <a:t>he early intentions of the company were to develop an advanced operating system for digital cameras.</a:t>
            </a:r>
          </a:p>
          <a:p>
            <a:r>
              <a:rPr lang="en-US" sz="3200" dirty="0"/>
              <a:t>-The company’s fortunes changed in the year 2005 when Google acquired it.</a:t>
            </a:r>
          </a:p>
          <a:p>
            <a:r>
              <a:rPr lang="en-US" sz="3200" dirty="0"/>
              <a:t>Which company am I talking about ?</a:t>
            </a:r>
          </a:p>
          <a:p>
            <a:endParaRPr lang="en-IN" dirty="0"/>
          </a:p>
        </p:txBody>
      </p:sp>
    </p:spTree>
    <p:extLst>
      <p:ext uri="{BB962C8B-B14F-4D97-AF65-F5344CB8AC3E}">
        <p14:creationId xmlns:p14="http://schemas.microsoft.com/office/powerpoint/2010/main" val="3487838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902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7DF65-E004-4BBC-9F4A-197362B51933}"/>
              </a:ext>
            </a:extLst>
          </p:cNvPr>
          <p:cNvPicPr>
            <a:picLocks noChangeAspect="1"/>
          </p:cNvPicPr>
          <p:nvPr/>
        </p:nvPicPr>
        <p:blipFill>
          <a:blip r:embed="rId2"/>
          <a:stretch>
            <a:fillRect/>
          </a:stretch>
        </p:blipFill>
        <p:spPr>
          <a:xfrm>
            <a:off x="3810000" y="1762125"/>
            <a:ext cx="4572000" cy="3333750"/>
          </a:xfrm>
          <a:prstGeom prst="rect">
            <a:avLst/>
          </a:prstGeom>
        </p:spPr>
      </p:pic>
      <p:sp>
        <p:nvSpPr>
          <p:cNvPr id="3" name="TextBox 2">
            <a:extLst>
              <a:ext uri="{FF2B5EF4-FFF2-40B4-BE49-F238E27FC236}">
                <a16:creationId xmlns:a16="http://schemas.microsoft.com/office/drawing/2014/main" id="{9FAFAB15-374D-43DB-8E33-20B5B777250A}"/>
              </a:ext>
            </a:extLst>
          </p:cNvPr>
          <p:cNvSpPr txBox="1"/>
          <p:nvPr/>
        </p:nvSpPr>
        <p:spPr>
          <a:xfrm>
            <a:off x="3490546" y="968958"/>
            <a:ext cx="5530362" cy="646331"/>
          </a:xfrm>
          <a:prstGeom prst="rect">
            <a:avLst/>
          </a:prstGeom>
          <a:noFill/>
        </p:spPr>
        <p:txBody>
          <a:bodyPr wrap="square" rtlCol="0">
            <a:spAutoFit/>
          </a:bodyPr>
          <a:lstStyle/>
          <a:p>
            <a:r>
              <a:rPr lang="en-IN" sz="3600" dirty="0"/>
              <a:t>ANSWER</a:t>
            </a:r>
          </a:p>
        </p:txBody>
      </p:sp>
    </p:spTree>
    <p:extLst>
      <p:ext uri="{BB962C8B-B14F-4D97-AF65-F5344CB8AC3E}">
        <p14:creationId xmlns:p14="http://schemas.microsoft.com/office/powerpoint/2010/main" val="29009510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591ED-4632-4F14-9FA3-D6CAD74722EF}"/>
              </a:ext>
            </a:extLst>
          </p:cNvPr>
          <p:cNvSpPr txBox="1"/>
          <p:nvPr/>
        </p:nvSpPr>
        <p:spPr>
          <a:xfrm>
            <a:off x="2831124" y="1820006"/>
            <a:ext cx="9064869" cy="1938992"/>
          </a:xfrm>
          <a:prstGeom prst="rect">
            <a:avLst/>
          </a:prstGeom>
          <a:noFill/>
        </p:spPr>
        <p:txBody>
          <a:bodyPr wrap="square" rtlCol="0">
            <a:spAutoFit/>
          </a:bodyPr>
          <a:lstStyle/>
          <a:p>
            <a:r>
              <a:rPr lang="en-IN" sz="6000" dirty="0"/>
              <a:t>NOW ATLEAST ?????</a:t>
            </a:r>
          </a:p>
          <a:p>
            <a:r>
              <a:rPr lang="en-IN" sz="6000" dirty="0"/>
              <a:t>+10/0</a:t>
            </a:r>
          </a:p>
        </p:txBody>
      </p:sp>
    </p:spTree>
    <p:extLst>
      <p:ext uri="{BB962C8B-B14F-4D97-AF65-F5344CB8AC3E}">
        <p14:creationId xmlns:p14="http://schemas.microsoft.com/office/powerpoint/2010/main" val="35899090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883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7BA2D6-8659-4886-BF65-084E1C906993}"/>
              </a:ext>
            </a:extLst>
          </p:cNvPr>
          <p:cNvSpPr txBox="1"/>
          <p:nvPr/>
        </p:nvSpPr>
        <p:spPr>
          <a:xfrm>
            <a:off x="1186962" y="1178169"/>
            <a:ext cx="10137530" cy="3539430"/>
          </a:xfrm>
          <a:prstGeom prst="rect">
            <a:avLst/>
          </a:prstGeom>
          <a:noFill/>
        </p:spPr>
        <p:txBody>
          <a:bodyPr wrap="square" rtlCol="0">
            <a:spAutoFit/>
          </a:bodyPr>
          <a:lstStyle/>
          <a:p>
            <a:r>
              <a:rPr lang="en-US" sz="3200" dirty="0"/>
              <a:t>Q4) "Be it a smartphone or feature phone of Rs 1,000-1,200, </a:t>
            </a:r>
            <a:r>
              <a:rPr lang="en-US" sz="3200" b="1" i="1" dirty="0"/>
              <a:t>X </a:t>
            </a:r>
            <a:r>
              <a:rPr lang="en-US" sz="3200" dirty="0"/>
              <a:t>can be used. There is no need to have Internet connectivity. One only needs a thumb. There was a time when an illiterate was called '</a:t>
            </a:r>
            <a:r>
              <a:rPr lang="en-US" sz="3200" dirty="0" err="1"/>
              <a:t>angutha</a:t>
            </a:r>
            <a:r>
              <a:rPr lang="en-US" sz="3200" dirty="0"/>
              <a:t> </a:t>
            </a:r>
            <a:r>
              <a:rPr lang="en-US" sz="3200" dirty="0" err="1"/>
              <a:t>chchap</a:t>
            </a:r>
            <a:r>
              <a:rPr lang="en-US" sz="3200" dirty="0"/>
              <a:t>'. Now, time has changed. Your thumb is your bank now. It has become your identity now," said Narendra Modi . </a:t>
            </a:r>
          </a:p>
          <a:p>
            <a:r>
              <a:rPr lang="en-US" sz="3200" dirty="0"/>
              <a:t>What is the PM referring to ? </a:t>
            </a:r>
            <a:r>
              <a:rPr lang="en-US" sz="3200" b="1" i="1" dirty="0"/>
              <a:t>(</a:t>
            </a:r>
            <a:r>
              <a:rPr lang="en-US" sz="3200" dirty="0"/>
              <a:t>ID </a:t>
            </a:r>
            <a:r>
              <a:rPr lang="en-US" sz="3200" b="1" i="1" dirty="0"/>
              <a:t>X)</a:t>
            </a:r>
          </a:p>
        </p:txBody>
      </p:sp>
    </p:spTree>
    <p:extLst>
      <p:ext uri="{BB962C8B-B14F-4D97-AF65-F5344CB8AC3E}">
        <p14:creationId xmlns:p14="http://schemas.microsoft.com/office/powerpoint/2010/main" val="11750011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D07B92-F4C6-4752-A355-5710262EE958}"/>
              </a:ext>
            </a:extLst>
          </p:cNvPr>
          <p:cNvSpPr txBox="1"/>
          <p:nvPr/>
        </p:nvSpPr>
        <p:spPr>
          <a:xfrm>
            <a:off x="1477109" y="3789484"/>
            <a:ext cx="9363807" cy="2123658"/>
          </a:xfrm>
          <a:prstGeom prst="rect">
            <a:avLst/>
          </a:prstGeom>
          <a:noFill/>
        </p:spPr>
        <p:txBody>
          <a:bodyPr wrap="square" rtlCol="0">
            <a:spAutoFit/>
          </a:bodyPr>
          <a:lstStyle/>
          <a:p>
            <a:r>
              <a:rPr lang="en-IN" sz="4400" dirty="0"/>
              <a:t>ANSWER </a:t>
            </a:r>
          </a:p>
          <a:p>
            <a:r>
              <a:rPr lang="en-IN" sz="4400" dirty="0"/>
              <a:t>ALL THESE FAMOUS COMPANIES WERE FOUNDED BY EX APPLE EMPLOYEES!!!!!!!</a:t>
            </a:r>
          </a:p>
        </p:txBody>
      </p:sp>
      <p:pic>
        <p:nvPicPr>
          <p:cNvPr id="3" name="Picture 2">
            <a:extLst>
              <a:ext uri="{FF2B5EF4-FFF2-40B4-BE49-F238E27FC236}">
                <a16:creationId xmlns:a16="http://schemas.microsoft.com/office/drawing/2014/main" id="{3238504E-383E-4C16-A546-EDBB8422AF0C}"/>
              </a:ext>
            </a:extLst>
          </p:cNvPr>
          <p:cNvPicPr>
            <a:picLocks noChangeAspect="1"/>
          </p:cNvPicPr>
          <p:nvPr/>
        </p:nvPicPr>
        <p:blipFill>
          <a:blip r:embed="rId2"/>
          <a:stretch>
            <a:fillRect/>
          </a:stretch>
        </p:blipFill>
        <p:spPr>
          <a:xfrm>
            <a:off x="4639408" y="111369"/>
            <a:ext cx="4021015" cy="4021015"/>
          </a:xfrm>
          <a:prstGeom prst="rect">
            <a:avLst/>
          </a:prstGeom>
        </p:spPr>
      </p:pic>
    </p:spTree>
    <p:extLst>
      <p:ext uri="{BB962C8B-B14F-4D97-AF65-F5344CB8AC3E}">
        <p14:creationId xmlns:p14="http://schemas.microsoft.com/office/powerpoint/2010/main" val="10544921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D53B0-7AC4-4301-94D7-232D293ED7A6}"/>
              </a:ext>
            </a:extLst>
          </p:cNvPr>
          <p:cNvSpPr txBox="1"/>
          <p:nvPr/>
        </p:nvSpPr>
        <p:spPr>
          <a:xfrm>
            <a:off x="2488223" y="2086091"/>
            <a:ext cx="9205546" cy="1569660"/>
          </a:xfrm>
          <a:prstGeom prst="rect">
            <a:avLst/>
          </a:prstGeom>
          <a:noFill/>
        </p:spPr>
        <p:txBody>
          <a:bodyPr wrap="square" rtlCol="0">
            <a:spAutoFit/>
          </a:bodyPr>
          <a:lstStyle/>
          <a:p>
            <a:r>
              <a:rPr lang="en-IN" sz="4800" dirty="0"/>
              <a:t>END OF THE FINAL ROUND!!!!!</a:t>
            </a:r>
          </a:p>
          <a:p>
            <a:r>
              <a:rPr lang="en-IN" sz="4800" dirty="0"/>
              <a:t>SCORES PLZZZZ!!!</a:t>
            </a:r>
          </a:p>
        </p:txBody>
      </p:sp>
    </p:spTree>
    <p:extLst>
      <p:ext uri="{BB962C8B-B14F-4D97-AF65-F5344CB8AC3E}">
        <p14:creationId xmlns:p14="http://schemas.microsoft.com/office/powerpoint/2010/main" val="3698129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8CDE73-2CA3-4216-A946-851D3551A4C3}"/>
              </a:ext>
            </a:extLst>
          </p:cNvPr>
          <p:cNvSpPr txBox="1"/>
          <p:nvPr/>
        </p:nvSpPr>
        <p:spPr>
          <a:xfrm>
            <a:off x="1547446" y="1186962"/>
            <a:ext cx="9478108" cy="3046988"/>
          </a:xfrm>
          <a:prstGeom prst="rect">
            <a:avLst/>
          </a:prstGeom>
          <a:noFill/>
        </p:spPr>
        <p:txBody>
          <a:bodyPr wrap="square" rtlCol="0">
            <a:spAutoFit/>
          </a:bodyPr>
          <a:lstStyle/>
          <a:p>
            <a:r>
              <a:rPr lang="en-IN" sz="4800" dirty="0"/>
              <a:t>THAT’S ALL FOLKS !!!!!!! THANKS FOR COMING HERE !!!!! AND CONGRATS TO THE WINNERS !!!!!</a:t>
            </a:r>
            <a:br>
              <a:rPr lang="en-IN" sz="4800" dirty="0"/>
            </a:br>
            <a:r>
              <a:rPr lang="en-IN" sz="4800" dirty="0"/>
              <a:t> UNTIL NEXT TIME!!!!! SAYO NARA :p</a:t>
            </a:r>
          </a:p>
        </p:txBody>
      </p:sp>
    </p:spTree>
    <p:extLst>
      <p:ext uri="{BB962C8B-B14F-4D97-AF65-F5344CB8AC3E}">
        <p14:creationId xmlns:p14="http://schemas.microsoft.com/office/powerpoint/2010/main" val="81540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38324-6C93-40B9-8FF3-7924652AD352}"/>
              </a:ext>
            </a:extLst>
          </p:cNvPr>
          <p:cNvPicPr>
            <a:picLocks noChangeAspect="1"/>
          </p:cNvPicPr>
          <p:nvPr/>
        </p:nvPicPr>
        <p:blipFill>
          <a:blip r:embed="rId2"/>
          <a:stretch>
            <a:fillRect/>
          </a:stretch>
        </p:blipFill>
        <p:spPr>
          <a:xfrm>
            <a:off x="3169627" y="1408235"/>
            <a:ext cx="5033596" cy="5033596"/>
          </a:xfrm>
          <a:prstGeom prst="rect">
            <a:avLst/>
          </a:prstGeom>
        </p:spPr>
      </p:pic>
      <p:sp>
        <p:nvSpPr>
          <p:cNvPr id="3" name="TextBox 2">
            <a:extLst>
              <a:ext uri="{FF2B5EF4-FFF2-40B4-BE49-F238E27FC236}">
                <a16:creationId xmlns:a16="http://schemas.microsoft.com/office/drawing/2014/main" id="{E5CF815A-22F9-45A9-AC23-B956C7B241F7}"/>
              </a:ext>
            </a:extLst>
          </p:cNvPr>
          <p:cNvSpPr txBox="1"/>
          <p:nvPr/>
        </p:nvSpPr>
        <p:spPr>
          <a:xfrm>
            <a:off x="2883877" y="553915"/>
            <a:ext cx="5829300" cy="707886"/>
          </a:xfrm>
          <a:prstGeom prst="rect">
            <a:avLst/>
          </a:prstGeom>
          <a:noFill/>
        </p:spPr>
        <p:txBody>
          <a:bodyPr wrap="square" rtlCol="0">
            <a:spAutoFit/>
          </a:bodyPr>
          <a:lstStyle/>
          <a:p>
            <a:r>
              <a:rPr lang="en-IN" sz="4000" dirty="0"/>
              <a:t>ANSWER</a:t>
            </a:r>
          </a:p>
        </p:txBody>
      </p:sp>
    </p:spTree>
    <p:extLst>
      <p:ext uri="{BB962C8B-B14F-4D97-AF65-F5344CB8AC3E}">
        <p14:creationId xmlns:p14="http://schemas.microsoft.com/office/powerpoint/2010/main" val="62367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D838F-20BA-413C-832E-17CD4BD2AD20}"/>
              </a:ext>
            </a:extLst>
          </p:cNvPr>
          <p:cNvSpPr txBox="1"/>
          <p:nvPr/>
        </p:nvSpPr>
        <p:spPr>
          <a:xfrm>
            <a:off x="1283677" y="852854"/>
            <a:ext cx="9979269" cy="1938992"/>
          </a:xfrm>
          <a:prstGeom prst="rect">
            <a:avLst/>
          </a:prstGeom>
          <a:noFill/>
        </p:spPr>
        <p:txBody>
          <a:bodyPr wrap="square" rtlCol="0">
            <a:spAutoFit/>
          </a:bodyPr>
          <a:lstStyle/>
          <a:p>
            <a:r>
              <a:rPr lang="en-IN" sz="2400" dirty="0"/>
              <a:t>Q5) Over the years cricket has evolved a lot in terms of the technology used for decision making in the sport . One such technology named </a:t>
            </a:r>
            <a:r>
              <a:rPr lang="en-IN" sz="2400" b="1" i="1" dirty="0"/>
              <a:t>X</a:t>
            </a:r>
            <a:r>
              <a:rPr lang="en-IN" sz="2400" dirty="0"/>
              <a:t> has become an integral part of this game for decision making </a:t>
            </a:r>
            <a:r>
              <a:rPr lang="en-IN" sz="2400" i="1" dirty="0"/>
              <a:t>. X </a:t>
            </a:r>
            <a:r>
              <a:rPr lang="en-IN" sz="2400" dirty="0"/>
              <a:t>uses directional microphones to detect small sounds made as the ball hits the bat or pad . The use of</a:t>
            </a:r>
            <a:r>
              <a:rPr lang="en-IN" sz="2400" b="1" i="1" dirty="0"/>
              <a:t> X </a:t>
            </a:r>
            <a:r>
              <a:rPr lang="en-IN" sz="2400" dirty="0"/>
              <a:t>was suspended but was reintroduced in 2013 . ID </a:t>
            </a:r>
            <a:r>
              <a:rPr lang="en-IN" sz="2400" b="1" i="1" dirty="0"/>
              <a:t>X</a:t>
            </a:r>
          </a:p>
        </p:txBody>
      </p:sp>
      <p:pic>
        <p:nvPicPr>
          <p:cNvPr id="3" name="Picture 2">
            <a:extLst>
              <a:ext uri="{FF2B5EF4-FFF2-40B4-BE49-F238E27FC236}">
                <a16:creationId xmlns:a16="http://schemas.microsoft.com/office/drawing/2014/main" id="{776E597E-2779-4EAB-B1ED-535CD2691EDE}"/>
              </a:ext>
            </a:extLst>
          </p:cNvPr>
          <p:cNvPicPr>
            <a:picLocks noChangeAspect="1"/>
          </p:cNvPicPr>
          <p:nvPr/>
        </p:nvPicPr>
        <p:blipFill>
          <a:blip r:embed="rId2"/>
          <a:stretch>
            <a:fillRect/>
          </a:stretch>
        </p:blipFill>
        <p:spPr>
          <a:xfrm>
            <a:off x="2831124" y="2791846"/>
            <a:ext cx="5055576" cy="3163812"/>
          </a:xfrm>
          <a:prstGeom prst="rect">
            <a:avLst/>
          </a:prstGeom>
        </p:spPr>
      </p:pic>
    </p:spTree>
    <p:extLst>
      <p:ext uri="{BB962C8B-B14F-4D97-AF65-F5344CB8AC3E}">
        <p14:creationId xmlns:p14="http://schemas.microsoft.com/office/powerpoint/2010/main" val="9161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1CE258-FF2F-496B-9892-732F7B684266}"/>
              </a:ext>
            </a:extLst>
          </p:cNvPr>
          <p:cNvSpPr txBox="1"/>
          <p:nvPr/>
        </p:nvSpPr>
        <p:spPr>
          <a:xfrm>
            <a:off x="2655277" y="2584939"/>
            <a:ext cx="9944100" cy="769441"/>
          </a:xfrm>
          <a:prstGeom prst="rect">
            <a:avLst/>
          </a:prstGeom>
          <a:noFill/>
        </p:spPr>
        <p:txBody>
          <a:bodyPr wrap="square" rtlCol="0">
            <a:spAutoFit/>
          </a:bodyPr>
          <a:lstStyle/>
          <a:p>
            <a:r>
              <a:rPr lang="en-IN" sz="4400" dirty="0"/>
              <a:t>X : SNICKOMETER/SNICKO</a:t>
            </a:r>
          </a:p>
        </p:txBody>
      </p:sp>
    </p:spTree>
    <p:extLst>
      <p:ext uri="{BB962C8B-B14F-4D97-AF65-F5344CB8AC3E}">
        <p14:creationId xmlns:p14="http://schemas.microsoft.com/office/powerpoint/2010/main" val="355263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F4D82C-68BD-4AFA-88CD-A2865352C048}"/>
              </a:ext>
            </a:extLst>
          </p:cNvPr>
          <p:cNvSpPr txBox="1"/>
          <p:nvPr/>
        </p:nvSpPr>
        <p:spPr>
          <a:xfrm>
            <a:off x="1477108" y="3217985"/>
            <a:ext cx="9636369" cy="1815882"/>
          </a:xfrm>
          <a:prstGeom prst="rect">
            <a:avLst/>
          </a:prstGeom>
          <a:noFill/>
        </p:spPr>
        <p:txBody>
          <a:bodyPr wrap="square" rtlCol="0">
            <a:spAutoFit/>
          </a:bodyPr>
          <a:lstStyle/>
          <a:p>
            <a:r>
              <a:rPr lang="en-IN" sz="2800" dirty="0"/>
              <a:t>Q6) Android 8 or Oreo introduced a new format for app icons called </a:t>
            </a:r>
            <a:r>
              <a:rPr lang="en-IN" sz="2800" b="1" i="1" dirty="0"/>
              <a:t>X , </a:t>
            </a:r>
            <a:r>
              <a:rPr lang="en-IN" sz="2800" dirty="0"/>
              <a:t>which can display a variety of shapes for the icons across different device models . The look of </a:t>
            </a:r>
            <a:r>
              <a:rPr lang="en-IN" sz="2800" b="1" i="1" dirty="0"/>
              <a:t>X </a:t>
            </a:r>
            <a:r>
              <a:rPr lang="en-IN" sz="2800" dirty="0"/>
              <a:t>is defined by 2 layers , consisting of a background and a foreground image . ID </a:t>
            </a:r>
            <a:r>
              <a:rPr lang="en-IN" sz="2800" b="1" i="1" dirty="0"/>
              <a:t>X</a:t>
            </a:r>
          </a:p>
        </p:txBody>
      </p:sp>
      <p:pic>
        <p:nvPicPr>
          <p:cNvPr id="4" name="Picture 3">
            <a:extLst>
              <a:ext uri="{FF2B5EF4-FFF2-40B4-BE49-F238E27FC236}">
                <a16:creationId xmlns:a16="http://schemas.microsoft.com/office/drawing/2014/main" id="{5838EFE8-5B87-4651-90E1-7DFE169A2375}"/>
              </a:ext>
            </a:extLst>
          </p:cNvPr>
          <p:cNvPicPr>
            <a:picLocks noChangeAspect="1"/>
          </p:cNvPicPr>
          <p:nvPr/>
        </p:nvPicPr>
        <p:blipFill>
          <a:blip r:embed="rId2"/>
          <a:stretch>
            <a:fillRect/>
          </a:stretch>
        </p:blipFill>
        <p:spPr>
          <a:xfrm>
            <a:off x="2057237" y="777240"/>
            <a:ext cx="8685419" cy="2121408"/>
          </a:xfrm>
          <a:prstGeom prst="rect">
            <a:avLst/>
          </a:prstGeom>
        </p:spPr>
      </p:pic>
    </p:spTree>
    <p:extLst>
      <p:ext uri="{BB962C8B-B14F-4D97-AF65-F5344CB8AC3E}">
        <p14:creationId xmlns:p14="http://schemas.microsoft.com/office/powerpoint/2010/main" val="3756149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92979-727C-47E0-9EBA-52BE8C128615}"/>
              </a:ext>
            </a:extLst>
          </p:cNvPr>
          <p:cNvSpPr txBox="1"/>
          <p:nvPr/>
        </p:nvSpPr>
        <p:spPr>
          <a:xfrm>
            <a:off x="1705708" y="2259623"/>
            <a:ext cx="10550769" cy="830997"/>
          </a:xfrm>
          <a:prstGeom prst="rect">
            <a:avLst/>
          </a:prstGeom>
          <a:noFill/>
        </p:spPr>
        <p:txBody>
          <a:bodyPr wrap="square" rtlCol="0">
            <a:spAutoFit/>
          </a:bodyPr>
          <a:lstStyle/>
          <a:p>
            <a:r>
              <a:rPr lang="en-IN" sz="4800" dirty="0"/>
              <a:t>X : ADAPTICONS/ADAPTIVE ICONS</a:t>
            </a:r>
          </a:p>
        </p:txBody>
      </p:sp>
    </p:spTree>
    <p:extLst>
      <p:ext uri="{BB962C8B-B14F-4D97-AF65-F5344CB8AC3E}">
        <p14:creationId xmlns:p14="http://schemas.microsoft.com/office/powerpoint/2010/main" val="354774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69D4D-DA88-4D3E-81F0-D08CC7CDA28F}"/>
              </a:ext>
            </a:extLst>
          </p:cNvPr>
          <p:cNvSpPr txBox="1"/>
          <p:nvPr/>
        </p:nvSpPr>
        <p:spPr>
          <a:xfrm>
            <a:off x="1415561" y="1310054"/>
            <a:ext cx="9882554" cy="4031873"/>
          </a:xfrm>
          <a:prstGeom prst="rect">
            <a:avLst/>
          </a:prstGeom>
          <a:noFill/>
        </p:spPr>
        <p:txBody>
          <a:bodyPr wrap="square" rtlCol="0">
            <a:spAutoFit/>
          </a:bodyPr>
          <a:lstStyle/>
          <a:p>
            <a:r>
              <a:rPr lang="en-US" sz="3200" dirty="0"/>
              <a:t>Q7) </a:t>
            </a:r>
            <a:r>
              <a:rPr lang="en-US" sz="3200" b="1" i="1" dirty="0"/>
              <a:t>X</a:t>
            </a:r>
            <a:r>
              <a:rPr lang="en-US" sz="3200" dirty="0"/>
              <a:t> is a third-party logistics service provider, operating in over 1,200 cities in India . It was founded in 2011 by Sahil </a:t>
            </a:r>
            <a:r>
              <a:rPr lang="en-US" sz="3200" dirty="0" err="1"/>
              <a:t>Barua</a:t>
            </a:r>
            <a:r>
              <a:rPr lang="en-US" sz="3200" dirty="0"/>
              <a:t>, Mohit Tandon, Bhavesh </a:t>
            </a:r>
            <a:r>
              <a:rPr lang="en-US" sz="3200" dirty="0" err="1"/>
              <a:t>Manglani</a:t>
            </a:r>
            <a:r>
              <a:rPr lang="en-US" sz="3200" dirty="0"/>
              <a:t>, Suraj Saharan and Kapil Bharati . Delhi/NCR based </a:t>
            </a:r>
            <a:r>
              <a:rPr lang="en-US" sz="3200" b="1" i="1" dirty="0"/>
              <a:t>X</a:t>
            </a:r>
            <a:r>
              <a:rPr lang="en-US" sz="3200" dirty="0"/>
              <a:t> has so far raised $257 Mn in funding from a clutch of investors. The startup raised its last round in May 2017 at an estimated valuation of $650 Mn.</a:t>
            </a:r>
          </a:p>
          <a:p>
            <a:r>
              <a:rPr lang="en-US" sz="3200" dirty="0"/>
              <a:t>ID </a:t>
            </a:r>
            <a:r>
              <a:rPr lang="en-US" sz="3200" b="1" i="1" dirty="0"/>
              <a:t>X </a:t>
            </a:r>
            <a:endParaRPr lang="en-IN" sz="3200" dirty="0"/>
          </a:p>
        </p:txBody>
      </p:sp>
    </p:spTree>
    <p:extLst>
      <p:ext uri="{BB962C8B-B14F-4D97-AF65-F5344CB8AC3E}">
        <p14:creationId xmlns:p14="http://schemas.microsoft.com/office/powerpoint/2010/main" val="2063348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85660-87E5-49C7-BA3D-F6F11E482D86}"/>
              </a:ext>
            </a:extLst>
          </p:cNvPr>
          <p:cNvPicPr>
            <a:picLocks noChangeAspect="1"/>
          </p:cNvPicPr>
          <p:nvPr/>
        </p:nvPicPr>
        <p:blipFill>
          <a:blip r:embed="rId2"/>
          <a:stretch>
            <a:fillRect/>
          </a:stretch>
        </p:blipFill>
        <p:spPr>
          <a:xfrm>
            <a:off x="3394069" y="0"/>
            <a:ext cx="4950145" cy="4149969"/>
          </a:xfrm>
          <a:prstGeom prst="rect">
            <a:avLst/>
          </a:prstGeom>
        </p:spPr>
      </p:pic>
      <p:sp>
        <p:nvSpPr>
          <p:cNvPr id="3" name="TextBox 2">
            <a:extLst>
              <a:ext uri="{FF2B5EF4-FFF2-40B4-BE49-F238E27FC236}">
                <a16:creationId xmlns:a16="http://schemas.microsoft.com/office/drawing/2014/main" id="{0EAAC574-4DCC-4F06-BB4F-14943C044F43}"/>
              </a:ext>
            </a:extLst>
          </p:cNvPr>
          <p:cNvSpPr txBox="1"/>
          <p:nvPr/>
        </p:nvSpPr>
        <p:spPr>
          <a:xfrm>
            <a:off x="2892669" y="4325815"/>
            <a:ext cx="7807569" cy="707886"/>
          </a:xfrm>
          <a:prstGeom prst="rect">
            <a:avLst/>
          </a:prstGeom>
          <a:noFill/>
        </p:spPr>
        <p:txBody>
          <a:bodyPr wrap="square" rtlCol="0">
            <a:spAutoFit/>
          </a:bodyPr>
          <a:lstStyle/>
          <a:p>
            <a:r>
              <a:rPr lang="en-IN" sz="4000" dirty="0"/>
              <a:t>Here is a part of the </a:t>
            </a:r>
            <a:r>
              <a:rPr lang="en-IN" sz="4000" dirty="0" err="1"/>
              <a:t>startup’s</a:t>
            </a:r>
            <a:r>
              <a:rPr lang="en-IN" sz="4000" dirty="0"/>
              <a:t> logo.</a:t>
            </a:r>
          </a:p>
        </p:txBody>
      </p:sp>
    </p:spTree>
    <p:extLst>
      <p:ext uri="{BB962C8B-B14F-4D97-AF65-F5344CB8AC3E}">
        <p14:creationId xmlns:p14="http://schemas.microsoft.com/office/powerpoint/2010/main" val="888776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98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ACA1F-4190-4829-8F3A-60C8F1E9C4AE}"/>
              </a:ext>
            </a:extLst>
          </p:cNvPr>
          <p:cNvPicPr>
            <a:picLocks noChangeAspect="1"/>
          </p:cNvPicPr>
          <p:nvPr/>
        </p:nvPicPr>
        <p:blipFill>
          <a:blip r:embed="rId2"/>
          <a:stretch>
            <a:fillRect/>
          </a:stretch>
        </p:blipFill>
        <p:spPr>
          <a:xfrm>
            <a:off x="2839916" y="914757"/>
            <a:ext cx="5838092" cy="5864112"/>
          </a:xfrm>
          <a:prstGeom prst="rect">
            <a:avLst/>
          </a:prstGeom>
        </p:spPr>
      </p:pic>
      <p:sp>
        <p:nvSpPr>
          <p:cNvPr id="3" name="TextBox 2">
            <a:extLst>
              <a:ext uri="{FF2B5EF4-FFF2-40B4-BE49-F238E27FC236}">
                <a16:creationId xmlns:a16="http://schemas.microsoft.com/office/drawing/2014/main" id="{F8312B44-0D7E-4FF8-8263-4DD6B7C3A405}"/>
              </a:ext>
            </a:extLst>
          </p:cNvPr>
          <p:cNvSpPr txBox="1"/>
          <p:nvPr/>
        </p:nvSpPr>
        <p:spPr>
          <a:xfrm>
            <a:off x="2910254" y="272562"/>
            <a:ext cx="6866792" cy="707886"/>
          </a:xfrm>
          <a:prstGeom prst="rect">
            <a:avLst/>
          </a:prstGeom>
          <a:noFill/>
        </p:spPr>
        <p:txBody>
          <a:bodyPr wrap="square" rtlCol="0">
            <a:spAutoFit/>
          </a:bodyPr>
          <a:lstStyle/>
          <a:p>
            <a:r>
              <a:rPr lang="en-IN" sz="4000" dirty="0"/>
              <a:t>GEC QUIZ CLUB !!!!!!</a:t>
            </a:r>
          </a:p>
        </p:txBody>
      </p:sp>
    </p:spTree>
    <p:extLst>
      <p:ext uri="{BB962C8B-B14F-4D97-AF65-F5344CB8AC3E}">
        <p14:creationId xmlns:p14="http://schemas.microsoft.com/office/powerpoint/2010/main" val="4167030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146B5C-6FAD-4B6A-9993-C876F7B38C0B}"/>
              </a:ext>
            </a:extLst>
          </p:cNvPr>
          <p:cNvPicPr>
            <a:picLocks noChangeAspect="1"/>
          </p:cNvPicPr>
          <p:nvPr/>
        </p:nvPicPr>
        <p:blipFill>
          <a:blip r:embed="rId2"/>
          <a:stretch>
            <a:fillRect/>
          </a:stretch>
        </p:blipFill>
        <p:spPr>
          <a:xfrm>
            <a:off x="4026877" y="1390835"/>
            <a:ext cx="5108331" cy="4405127"/>
          </a:xfrm>
          <a:prstGeom prst="rect">
            <a:avLst/>
          </a:prstGeom>
        </p:spPr>
      </p:pic>
      <p:sp>
        <p:nvSpPr>
          <p:cNvPr id="3" name="TextBox 2">
            <a:extLst>
              <a:ext uri="{FF2B5EF4-FFF2-40B4-BE49-F238E27FC236}">
                <a16:creationId xmlns:a16="http://schemas.microsoft.com/office/drawing/2014/main" id="{8E1EAF24-5FEC-4D07-A4B1-4098E9DBB110}"/>
              </a:ext>
            </a:extLst>
          </p:cNvPr>
          <p:cNvSpPr txBox="1"/>
          <p:nvPr/>
        </p:nvSpPr>
        <p:spPr>
          <a:xfrm>
            <a:off x="2795954" y="735712"/>
            <a:ext cx="5222630" cy="646331"/>
          </a:xfrm>
          <a:prstGeom prst="rect">
            <a:avLst/>
          </a:prstGeom>
          <a:noFill/>
        </p:spPr>
        <p:txBody>
          <a:bodyPr wrap="square" rtlCol="0">
            <a:spAutoFit/>
          </a:bodyPr>
          <a:lstStyle/>
          <a:p>
            <a:r>
              <a:rPr lang="en-IN" sz="3600" dirty="0"/>
              <a:t>ANSWER</a:t>
            </a:r>
          </a:p>
        </p:txBody>
      </p:sp>
    </p:spTree>
    <p:extLst>
      <p:ext uri="{BB962C8B-B14F-4D97-AF65-F5344CB8AC3E}">
        <p14:creationId xmlns:p14="http://schemas.microsoft.com/office/powerpoint/2010/main" val="781066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C800DB-6024-4162-A9AA-BC37702CF522}"/>
              </a:ext>
            </a:extLst>
          </p:cNvPr>
          <p:cNvPicPr>
            <a:picLocks noChangeAspect="1"/>
          </p:cNvPicPr>
          <p:nvPr/>
        </p:nvPicPr>
        <p:blipFill>
          <a:blip r:embed="rId2"/>
          <a:stretch>
            <a:fillRect/>
          </a:stretch>
        </p:blipFill>
        <p:spPr>
          <a:xfrm>
            <a:off x="2708031" y="74507"/>
            <a:ext cx="4000500" cy="6025631"/>
          </a:xfrm>
          <a:prstGeom prst="rect">
            <a:avLst/>
          </a:prstGeom>
        </p:spPr>
      </p:pic>
      <p:sp>
        <p:nvSpPr>
          <p:cNvPr id="3" name="TextBox 2">
            <a:extLst>
              <a:ext uri="{FF2B5EF4-FFF2-40B4-BE49-F238E27FC236}">
                <a16:creationId xmlns:a16="http://schemas.microsoft.com/office/drawing/2014/main" id="{DC361F05-CCA7-4CC8-8C7F-771A45F8F275}"/>
              </a:ext>
            </a:extLst>
          </p:cNvPr>
          <p:cNvSpPr txBox="1"/>
          <p:nvPr/>
        </p:nvSpPr>
        <p:spPr>
          <a:xfrm>
            <a:off x="6858000" y="2400300"/>
            <a:ext cx="4976446" cy="1200329"/>
          </a:xfrm>
          <a:prstGeom prst="rect">
            <a:avLst/>
          </a:prstGeom>
          <a:noFill/>
        </p:spPr>
        <p:txBody>
          <a:bodyPr wrap="square" rtlCol="0">
            <a:spAutoFit/>
          </a:bodyPr>
          <a:lstStyle/>
          <a:p>
            <a:r>
              <a:rPr lang="en-IN" sz="3600" dirty="0"/>
              <a:t>Q8) This is an </a:t>
            </a:r>
            <a:r>
              <a:rPr lang="en-IN" sz="3600" dirty="0" err="1"/>
              <a:t>inexhaustive</a:t>
            </a:r>
            <a:r>
              <a:rPr lang="en-IN" sz="3600" dirty="0"/>
              <a:t> list of what ?</a:t>
            </a:r>
          </a:p>
        </p:txBody>
      </p:sp>
    </p:spTree>
    <p:extLst>
      <p:ext uri="{BB962C8B-B14F-4D97-AF65-F5344CB8AC3E}">
        <p14:creationId xmlns:p14="http://schemas.microsoft.com/office/powerpoint/2010/main" val="4224886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0B4812-91F9-421E-A7C0-4C4C84491416}"/>
              </a:ext>
            </a:extLst>
          </p:cNvPr>
          <p:cNvSpPr txBox="1"/>
          <p:nvPr/>
        </p:nvSpPr>
        <p:spPr>
          <a:xfrm>
            <a:off x="1925516" y="2242039"/>
            <a:ext cx="9407770" cy="1569660"/>
          </a:xfrm>
          <a:prstGeom prst="rect">
            <a:avLst/>
          </a:prstGeom>
          <a:noFill/>
        </p:spPr>
        <p:txBody>
          <a:bodyPr wrap="square" rtlCol="0">
            <a:spAutoFit/>
          </a:bodyPr>
          <a:lstStyle/>
          <a:p>
            <a:r>
              <a:rPr lang="en-IN" sz="4800" dirty="0"/>
              <a:t>MOST DOWNLOADED </a:t>
            </a:r>
            <a:r>
              <a:rPr lang="en-IN" sz="4800" b="1" i="1" dirty="0"/>
              <a:t>PAID </a:t>
            </a:r>
            <a:r>
              <a:rPr lang="en-IN" sz="4800" dirty="0"/>
              <a:t>APPS ON PLAYSTORE</a:t>
            </a:r>
          </a:p>
        </p:txBody>
      </p:sp>
    </p:spTree>
    <p:extLst>
      <p:ext uri="{BB962C8B-B14F-4D97-AF65-F5344CB8AC3E}">
        <p14:creationId xmlns:p14="http://schemas.microsoft.com/office/powerpoint/2010/main" val="1294796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F590B7-B7ED-45FE-8AEA-787CF141DBD1}"/>
              </a:ext>
            </a:extLst>
          </p:cNvPr>
          <p:cNvSpPr txBox="1"/>
          <p:nvPr/>
        </p:nvSpPr>
        <p:spPr>
          <a:xfrm>
            <a:off x="931985" y="1327638"/>
            <a:ext cx="10278207" cy="3970318"/>
          </a:xfrm>
          <a:prstGeom prst="rect">
            <a:avLst/>
          </a:prstGeom>
          <a:noFill/>
        </p:spPr>
        <p:txBody>
          <a:bodyPr wrap="square" rtlCol="0">
            <a:spAutoFit/>
          </a:bodyPr>
          <a:lstStyle/>
          <a:p>
            <a:r>
              <a:rPr lang="en-US" sz="2800" dirty="0"/>
              <a:t>Q9) Deplored by many for its removal of Windows’ iconic ____  ____ , Windows 8 in 2012 was the biggest rethink of Microsoft’s too-big-to-fail computing linchpin since Redmond first slapped a _____  _____in Windows 95’s lower left-hand corner. Consumers weren’t sure what to make of Microsoft’s colorful, tile-driven “Metro” interface, which worked fine on the company’s fledgling Surface tablets, but felt convoluted on laptops and desktops (which went on to account for virtually all of Windows 8’s market share). Fill in the blanks . </a:t>
            </a:r>
            <a:r>
              <a:rPr lang="en-US" sz="2800" b="1" i="1" dirty="0"/>
              <a:t>(Blanks are indicative).</a:t>
            </a:r>
            <a:endParaRPr lang="en-IN" sz="2800" b="1" i="1" dirty="0"/>
          </a:p>
        </p:txBody>
      </p:sp>
    </p:spTree>
    <p:extLst>
      <p:ext uri="{BB962C8B-B14F-4D97-AF65-F5344CB8AC3E}">
        <p14:creationId xmlns:p14="http://schemas.microsoft.com/office/powerpoint/2010/main" val="1218954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6127F-79E7-43AC-9F82-B490B1FE6219}"/>
              </a:ext>
            </a:extLst>
          </p:cNvPr>
          <p:cNvSpPr txBox="1"/>
          <p:nvPr/>
        </p:nvSpPr>
        <p:spPr>
          <a:xfrm>
            <a:off x="2751993" y="79131"/>
            <a:ext cx="9750669" cy="2585323"/>
          </a:xfrm>
          <a:prstGeom prst="rect">
            <a:avLst/>
          </a:prstGeom>
          <a:noFill/>
        </p:spPr>
        <p:txBody>
          <a:bodyPr wrap="square" rtlCol="0">
            <a:spAutoFit/>
          </a:bodyPr>
          <a:lstStyle/>
          <a:p>
            <a:r>
              <a:rPr lang="en-IN" sz="5400" dirty="0"/>
              <a:t>ANSWER:</a:t>
            </a:r>
            <a:br>
              <a:rPr lang="en-IN" sz="5400" dirty="0"/>
            </a:br>
            <a:r>
              <a:rPr lang="en-IN" sz="5400" dirty="0"/>
              <a:t>WINDOWS BUTTON/START BUTTON</a:t>
            </a:r>
          </a:p>
        </p:txBody>
      </p:sp>
      <p:pic>
        <p:nvPicPr>
          <p:cNvPr id="3" name="Picture 2">
            <a:extLst>
              <a:ext uri="{FF2B5EF4-FFF2-40B4-BE49-F238E27FC236}">
                <a16:creationId xmlns:a16="http://schemas.microsoft.com/office/drawing/2014/main" id="{F0EC75F0-B0BC-4688-ADD4-06D525AEA818}"/>
              </a:ext>
            </a:extLst>
          </p:cNvPr>
          <p:cNvPicPr>
            <a:picLocks noChangeAspect="1"/>
          </p:cNvPicPr>
          <p:nvPr/>
        </p:nvPicPr>
        <p:blipFill>
          <a:blip r:embed="rId2"/>
          <a:stretch>
            <a:fillRect/>
          </a:stretch>
        </p:blipFill>
        <p:spPr>
          <a:xfrm>
            <a:off x="1547446" y="2497073"/>
            <a:ext cx="7974622" cy="4229042"/>
          </a:xfrm>
          <a:prstGeom prst="rect">
            <a:avLst/>
          </a:prstGeom>
        </p:spPr>
      </p:pic>
    </p:spTree>
    <p:extLst>
      <p:ext uri="{BB962C8B-B14F-4D97-AF65-F5344CB8AC3E}">
        <p14:creationId xmlns:p14="http://schemas.microsoft.com/office/powerpoint/2010/main" val="105358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E032E3-DD4A-4FAB-9E2C-0E8167B911C3}"/>
              </a:ext>
            </a:extLst>
          </p:cNvPr>
          <p:cNvSpPr txBox="1"/>
          <p:nvPr/>
        </p:nvSpPr>
        <p:spPr>
          <a:xfrm>
            <a:off x="1809511" y="4220308"/>
            <a:ext cx="9240715" cy="2123658"/>
          </a:xfrm>
          <a:prstGeom prst="rect">
            <a:avLst/>
          </a:prstGeom>
          <a:noFill/>
        </p:spPr>
        <p:txBody>
          <a:bodyPr wrap="square" rtlCol="0">
            <a:spAutoFit/>
          </a:bodyPr>
          <a:lstStyle/>
          <a:p>
            <a:r>
              <a:rPr lang="en-IN" sz="4400" dirty="0"/>
              <a:t>Q10) ID this patented product . </a:t>
            </a:r>
          </a:p>
          <a:p>
            <a:r>
              <a:rPr lang="en-IN" sz="4400" dirty="0"/>
              <a:t> </a:t>
            </a:r>
            <a:r>
              <a:rPr lang="en-IN" sz="4400" b="1" i="1" dirty="0"/>
              <a:t>HINT : Amazon has the patent for this product</a:t>
            </a:r>
            <a:endParaRPr lang="en-IN" sz="4400" dirty="0"/>
          </a:p>
        </p:txBody>
      </p:sp>
      <p:pic>
        <p:nvPicPr>
          <p:cNvPr id="5" name="Picture 4">
            <a:extLst>
              <a:ext uri="{FF2B5EF4-FFF2-40B4-BE49-F238E27FC236}">
                <a16:creationId xmlns:a16="http://schemas.microsoft.com/office/drawing/2014/main" id="{1FC9CB07-62D6-4E4B-B4F9-BC73FBD11ED8}"/>
              </a:ext>
            </a:extLst>
          </p:cNvPr>
          <p:cNvPicPr>
            <a:picLocks noChangeAspect="1"/>
          </p:cNvPicPr>
          <p:nvPr/>
        </p:nvPicPr>
        <p:blipFill>
          <a:blip r:embed="rId2"/>
          <a:stretch>
            <a:fillRect/>
          </a:stretch>
        </p:blipFill>
        <p:spPr>
          <a:xfrm>
            <a:off x="3297116" y="26377"/>
            <a:ext cx="6163408" cy="3912577"/>
          </a:xfrm>
          <a:prstGeom prst="rect">
            <a:avLst/>
          </a:prstGeom>
        </p:spPr>
      </p:pic>
    </p:spTree>
    <p:extLst>
      <p:ext uri="{BB962C8B-B14F-4D97-AF65-F5344CB8AC3E}">
        <p14:creationId xmlns:p14="http://schemas.microsoft.com/office/powerpoint/2010/main" val="119302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1B4E-F66A-49D9-A28B-BEB9E111B027}"/>
              </a:ext>
            </a:extLst>
          </p:cNvPr>
          <p:cNvPicPr>
            <a:picLocks noChangeAspect="1"/>
          </p:cNvPicPr>
          <p:nvPr/>
        </p:nvPicPr>
        <p:blipFill>
          <a:blip r:embed="rId2"/>
          <a:stretch>
            <a:fillRect/>
          </a:stretch>
        </p:blipFill>
        <p:spPr>
          <a:xfrm>
            <a:off x="2892669" y="1379294"/>
            <a:ext cx="6595696" cy="4499967"/>
          </a:xfrm>
          <a:prstGeom prst="rect">
            <a:avLst/>
          </a:prstGeom>
        </p:spPr>
      </p:pic>
      <p:sp>
        <p:nvSpPr>
          <p:cNvPr id="3" name="TextBox 2">
            <a:extLst>
              <a:ext uri="{FF2B5EF4-FFF2-40B4-BE49-F238E27FC236}">
                <a16:creationId xmlns:a16="http://schemas.microsoft.com/office/drawing/2014/main" id="{852BBA9F-7BDC-4DA1-8DE8-923851D0BC15}"/>
              </a:ext>
            </a:extLst>
          </p:cNvPr>
          <p:cNvSpPr txBox="1"/>
          <p:nvPr/>
        </p:nvSpPr>
        <p:spPr>
          <a:xfrm>
            <a:off x="3235569" y="386862"/>
            <a:ext cx="5750169" cy="830997"/>
          </a:xfrm>
          <a:prstGeom prst="rect">
            <a:avLst/>
          </a:prstGeom>
          <a:noFill/>
        </p:spPr>
        <p:txBody>
          <a:bodyPr wrap="square" rtlCol="0">
            <a:spAutoFit/>
          </a:bodyPr>
          <a:lstStyle/>
          <a:p>
            <a:r>
              <a:rPr lang="en-IN" sz="4800" dirty="0"/>
              <a:t>ANSWER</a:t>
            </a:r>
          </a:p>
        </p:txBody>
      </p:sp>
    </p:spTree>
    <p:extLst>
      <p:ext uri="{BB962C8B-B14F-4D97-AF65-F5344CB8AC3E}">
        <p14:creationId xmlns:p14="http://schemas.microsoft.com/office/powerpoint/2010/main" val="321858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84900-9D89-4818-BEB7-4475B5F61A0B}"/>
              </a:ext>
            </a:extLst>
          </p:cNvPr>
          <p:cNvSpPr txBox="1"/>
          <p:nvPr/>
        </p:nvSpPr>
        <p:spPr>
          <a:xfrm>
            <a:off x="2123166" y="1874872"/>
            <a:ext cx="9952892" cy="2123658"/>
          </a:xfrm>
          <a:prstGeom prst="rect">
            <a:avLst/>
          </a:prstGeom>
          <a:noFill/>
        </p:spPr>
        <p:txBody>
          <a:bodyPr wrap="square" rtlCol="0">
            <a:spAutoFit/>
          </a:bodyPr>
          <a:lstStyle/>
          <a:p>
            <a:r>
              <a:rPr lang="en-IN" sz="6600" dirty="0"/>
              <a:t>END OF ROUND 1!!!!!!!!!</a:t>
            </a:r>
          </a:p>
          <a:p>
            <a:r>
              <a:rPr lang="en-IN" sz="6600" dirty="0"/>
              <a:t>	SCORES PLZ!!!!!!</a:t>
            </a:r>
          </a:p>
        </p:txBody>
      </p:sp>
    </p:spTree>
    <p:extLst>
      <p:ext uri="{BB962C8B-B14F-4D97-AF65-F5344CB8AC3E}">
        <p14:creationId xmlns:p14="http://schemas.microsoft.com/office/powerpoint/2010/main" val="403678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404AFD-9FC9-431B-9A9D-D193657F9470}"/>
              </a:ext>
            </a:extLst>
          </p:cNvPr>
          <p:cNvSpPr txBox="1"/>
          <p:nvPr/>
        </p:nvSpPr>
        <p:spPr>
          <a:xfrm>
            <a:off x="3429000" y="2105561"/>
            <a:ext cx="8976946" cy="1323439"/>
          </a:xfrm>
          <a:prstGeom prst="rect">
            <a:avLst/>
          </a:prstGeom>
          <a:noFill/>
        </p:spPr>
        <p:txBody>
          <a:bodyPr wrap="square" rtlCol="0">
            <a:spAutoFit/>
          </a:bodyPr>
          <a:lstStyle/>
          <a:p>
            <a:r>
              <a:rPr lang="en-IN" sz="8000" dirty="0"/>
              <a:t>ROUND 2</a:t>
            </a:r>
          </a:p>
        </p:txBody>
      </p:sp>
    </p:spTree>
    <p:extLst>
      <p:ext uri="{BB962C8B-B14F-4D97-AF65-F5344CB8AC3E}">
        <p14:creationId xmlns:p14="http://schemas.microsoft.com/office/powerpoint/2010/main" val="386005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96627-5575-4AB4-B325-EDC1B40D8F86}"/>
              </a:ext>
            </a:extLst>
          </p:cNvPr>
          <p:cNvSpPr txBox="1"/>
          <p:nvPr/>
        </p:nvSpPr>
        <p:spPr>
          <a:xfrm>
            <a:off x="2303584" y="1644161"/>
            <a:ext cx="9284677" cy="2862322"/>
          </a:xfrm>
          <a:prstGeom prst="rect">
            <a:avLst/>
          </a:prstGeom>
          <a:noFill/>
        </p:spPr>
        <p:txBody>
          <a:bodyPr wrap="square" rtlCol="0">
            <a:spAutoFit/>
          </a:bodyPr>
          <a:lstStyle/>
          <a:p>
            <a:pPr marL="285750" indent="-285750">
              <a:buFontTx/>
              <a:buChar char="-"/>
            </a:pPr>
            <a:r>
              <a:rPr lang="en-IN" sz="3600" dirty="0"/>
              <a:t>Written Round</a:t>
            </a:r>
          </a:p>
          <a:p>
            <a:pPr marL="285750" indent="-285750">
              <a:buFontTx/>
              <a:buChar char="-"/>
            </a:pPr>
            <a:r>
              <a:rPr lang="en-IN" sz="3600" dirty="0"/>
              <a:t>8 questions</a:t>
            </a:r>
          </a:p>
          <a:p>
            <a:pPr marL="285750" indent="-285750">
              <a:buFontTx/>
              <a:buChar char="-"/>
            </a:pPr>
            <a:r>
              <a:rPr lang="en-IN" sz="3600" dirty="0"/>
              <a:t>+10 for each correct answer</a:t>
            </a:r>
          </a:p>
          <a:p>
            <a:pPr marL="285750" indent="-285750">
              <a:buFontTx/>
              <a:buChar char="-"/>
            </a:pPr>
            <a:r>
              <a:rPr lang="en-IN" sz="3600" dirty="0"/>
              <a:t>If you get all 8 correct then additional +20</a:t>
            </a:r>
          </a:p>
          <a:p>
            <a:pPr marL="285750" indent="-285750">
              <a:buFontTx/>
              <a:buChar char="-"/>
            </a:pPr>
            <a:r>
              <a:rPr lang="en-IN" sz="3600" dirty="0"/>
              <a:t>5 correct then additional +10</a:t>
            </a:r>
          </a:p>
        </p:txBody>
      </p:sp>
    </p:spTree>
    <p:extLst>
      <p:ext uri="{BB962C8B-B14F-4D97-AF65-F5344CB8AC3E}">
        <p14:creationId xmlns:p14="http://schemas.microsoft.com/office/powerpoint/2010/main" val="3817853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7A1832-4E76-4F37-AACD-26CD51EA56C3}"/>
              </a:ext>
            </a:extLst>
          </p:cNvPr>
          <p:cNvSpPr txBox="1"/>
          <p:nvPr/>
        </p:nvSpPr>
        <p:spPr>
          <a:xfrm>
            <a:off x="3686908" y="2171700"/>
            <a:ext cx="10322169" cy="1323439"/>
          </a:xfrm>
          <a:prstGeom prst="rect">
            <a:avLst/>
          </a:prstGeom>
          <a:noFill/>
        </p:spPr>
        <p:txBody>
          <a:bodyPr wrap="square" rtlCol="0">
            <a:spAutoFit/>
          </a:bodyPr>
          <a:lstStyle/>
          <a:p>
            <a:r>
              <a:rPr lang="en-IN" sz="8000" dirty="0"/>
              <a:t>ROUND 1</a:t>
            </a:r>
          </a:p>
        </p:txBody>
      </p:sp>
    </p:spTree>
    <p:extLst>
      <p:ext uri="{BB962C8B-B14F-4D97-AF65-F5344CB8AC3E}">
        <p14:creationId xmlns:p14="http://schemas.microsoft.com/office/powerpoint/2010/main" val="94629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EBB1B-C3C2-4F3B-A705-9650E4BAFBCC}"/>
              </a:ext>
            </a:extLst>
          </p:cNvPr>
          <p:cNvPicPr>
            <a:picLocks noChangeAspect="1"/>
          </p:cNvPicPr>
          <p:nvPr/>
        </p:nvPicPr>
        <p:blipFill>
          <a:blip r:embed="rId2"/>
          <a:stretch>
            <a:fillRect/>
          </a:stretch>
        </p:blipFill>
        <p:spPr>
          <a:xfrm>
            <a:off x="3138854" y="0"/>
            <a:ext cx="5653454" cy="3279003"/>
          </a:xfrm>
          <a:prstGeom prst="rect">
            <a:avLst/>
          </a:prstGeom>
        </p:spPr>
      </p:pic>
      <p:sp>
        <p:nvSpPr>
          <p:cNvPr id="3" name="TextBox 2">
            <a:extLst>
              <a:ext uri="{FF2B5EF4-FFF2-40B4-BE49-F238E27FC236}">
                <a16:creationId xmlns:a16="http://schemas.microsoft.com/office/drawing/2014/main" id="{31484BDA-A756-430D-AE45-9618CA4BC0D3}"/>
              </a:ext>
            </a:extLst>
          </p:cNvPr>
          <p:cNvSpPr txBox="1"/>
          <p:nvPr/>
        </p:nvSpPr>
        <p:spPr>
          <a:xfrm>
            <a:off x="1494692" y="3675185"/>
            <a:ext cx="9574823" cy="1938992"/>
          </a:xfrm>
          <a:prstGeom prst="rect">
            <a:avLst/>
          </a:prstGeom>
          <a:noFill/>
        </p:spPr>
        <p:txBody>
          <a:bodyPr wrap="square" rtlCol="0">
            <a:spAutoFit/>
          </a:bodyPr>
          <a:lstStyle/>
          <a:p>
            <a:r>
              <a:rPr lang="en-IN" sz="3000" dirty="0"/>
              <a:t>Q1) This is the PANTECH GL1100 . It was one of its kind cell phone when it was launched . This phone started something that all mid range to high end phones of today have . What was so special about this phone ?</a:t>
            </a:r>
          </a:p>
        </p:txBody>
      </p:sp>
    </p:spTree>
    <p:extLst>
      <p:ext uri="{BB962C8B-B14F-4D97-AF65-F5344CB8AC3E}">
        <p14:creationId xmlns:p14="http://schemas.microsoft.com/office/powerpoint/2010/main" val="4058675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1F482-2CA3-451E-A2A8-965885ED86B9}"/>
              </a:ext>
            </a:extLst>
          </p:cNvPr>
          <p:cNvPicPr>
            <a:picLocks noChangeAspect="1"/>
          </p:cNvPicPr>
          <p:nvPr/>
        </p:nvPicPr>
        <p:blipFill>
          <a:blip r:embed="rId2"/>
          <a:stretch>
            <a:fillRect/>
          </a:stretch>
        </p:blipFill>
        <p:spPr>
          <a:xfrm>
            <a:off x="3290155" y="0"/>
            <a:ext cx="4781183" cy="2883877"/>
          </a:xfrm>
          <a:prstGeom prst="rect">
            <a:avLst/>
          </a:prstGeom>
        </p:spPr>
      </p:pic>
      <p:sp>
        <p:nvSpPr>
          <p:cNvPr id="4" name="TextBox 3">
            <a:extLst>
              <a:ext uri="{FF2B5EF4-FFF2-40B4-BE49-F238E27FC236}">
                <a16:creationId xmlns:a16="http://schemas.microsoft.com/office/drawing/2014/main" id="{2CB455B6-00BC-4233-8587-84E640B3BBAC}"/>
              </a:ext>
            </a:extLst>
          </p:cNvPr>
          <p:cNvSpPr txBox="1"/>
          <p:nvPr/>
        </p:nvSpPr>
        <p:spPr>
          <a:xfrm>
            <a:off x="1327638" y="2883877"/>
            <a:ext cx="9724293" cy="3323987"/>
          </a:xfrm>
          <a:prstGeom prst="rect">
            <a:avLst/>
          </a:prstGeom>
          <a:noFill/>
        </p:spPr>
        <p:txBody>
          <a:bodyPr wrap="square" rtlCol="0">
            <a:spAutoFit/>
          </a:bodyPr>
          <a:lstStyle/>
          <a:p>
            <a:r>
              <a:rPr lang="en-US" sz="3000" dirty="0"/>
              <a:t>Q2) The Indian unit of search giant Google Inc and Tata Trusts have jointly launched </a:t>
            </a:r>
            <a:r>
              <a:rPr lang="en-US" sz="3000" b="1" i="1" dirty="0"/>
              <a:t>X</a:t>
            </a:r>
            <a:r>
              <a:rPr lang="en-US" sz="3000" dirty="0"/>
              <a:t> program (was launched in 2015) . It focuses on training women and larger communities to learn and explore various uses and benefits of the Internet . 15Milion women across 150000 villages of INIDA have benefited from this program . The program was recently started in Goa in the month of March . The above picture shows </a:t>
            </a:r>
            <a:r>
              <a:rPr lang="en-US" sz="3000" b="1" i="1" dirty="0"/>
              <a:t>X . </a:t>
            </a:r>
            <a:r>
              <a:rPr lang="en-US" sz="3000" dirty="0"/>
              <a:t>ID </a:t>
            </a:r>
            <a:r>
              <a:rPr lang="en-US" sz="3000" b="1" i="1" dirty="0"/>
              <a:t>X</a:t>
            </a:r>
            <a:endParaRPr lang="en-IN" sz="3000" b="1" i="1" dirty="0"/>
          </a:p>
        </p:txBody>
      </p:sp>
    </p:spTree>
    <p:extLst>
      <p:ext uri="{BB962C8B-B14F-4D97-AF65-F5344CB8AC3E}">
        <p14:creationId xmlns:p14="http://schemas.microsoft.com/office/powerpoint/2010/main" val="1251191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D2B86-AD3C-4BF1-8E57-06A1198C2AF0}"/>
              </a:ext>
            </a:extLst>
          </p:cNvPr>
          <p:cNvPicPr>
            <a:picLocks noChangeAspect="1"/>
          </p:cNvPicPr>
          <p:nvPr/>
        </p:nvPicPr>
        <p:blipFill>
          <a:blip r:embed="rId2"/>
          <a:stretch>
            <a:fillRect/>
          </a:stretch>
        </p:blipFill>
        <p:spPr>
          <a:xfrm>
            <a:off x="3017227" y="0"/>
            <a:ext cx="5417223" cy="3342542"/>
          </a:xfrm>
          <a:prstGeom prst="rect">
            <a:avLst/>
          </a:prstGeom>
        </p:spPr>
      </p:pic>
      <p:sp>
        <p:nvSpPr>
          <p:cNvPr id="3" name="TextBox 2">
            <a:extLst>
              <a:ext uri="{FF2B5EF4-FFF2-40B4-BE49-F238E27FC236}">
                <a16:creationId xmlns:a16="http://schemas.microsoft.com/office/drawing/2014/main" id="{DB3707EA-E4A6-4858-84EF-B0FE6D5B7373}"/>
              </a:ext>
            </a:extLst>
          </p:cNvPr>
          <p:cNvSpPr txBox="1"/>
          <p:nvPr/>
        </p:nvSpPr>
        <p:spPr>
          <a:xfrm>
            <a:off x="1793631" y="3692769"/>
            <a:ext cx="9372600" cy="2062103"/>
          </a:xfrm>
          <a:prstGeom prst="rect">
            <a:avLst/>
          </a:prstGeom>
          <a:noFill/>
        </p:spPr>
        <p:txBody>
          <a:bodyPr wrap="square" rtlCol="0">
            <a:spAutoFit/>
          </a:bodyPr>
          <a:lstStyle/>
          <a:p>
            <a:r>
              <a:rPr lang="en-IN" sz="3200" dirty="0"/>
              <a:t>Q3) What did AMUL highlight through this very famous advertisement ?</a:t>
            </a:r>
          </a:p>
          <a:p>
            <a:r>
              <a:rPr lang="en-IN" sz="3200" dirty="0"/>
              <a:t>Hint : It was one of the burning issues in INIDA a few years back . </a:t>
            </a:r>
          </a:p>
        </p:txBody>
      </p:sp>
    </p:spTree>
    <p:extLst>
      <p:ext uri="{BB962C8B-B14F-4D97-AF65-F5344CB8AC3E}">
        <p14:creationId xmlns:p14="http://schemas.microsoft.com/office/powerpoint/2010/main" val="2378664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F630B-7804-42A4-9A34-FD3E9F8926BB}"/>
              </a:ext>
            </a:extLst>
          </p:cNvPr>
          <p:cNvSpPr txBox="1"/>
          <p:nvPr/>
        </p:nvSpPr>
        <p:spPr>
          <a:xfrm>
            <a:off x="1085166" y="1228397"/>
            <a:ext cx="10163907" cy="4401205"/>
          </a:xfrm>
          <a:prstGeom prst="rect">
            <a:avLst/>
          </a:prstGeom>
          <a:noFill/>
        </p:spPr>
        <p:txBody>
          <a:bodyPr wrap="square" rtlCol="0">
            <a:spAutoFit/>
          </a:bodyPr>
          <a:lstStyle/>
          <a:p>
            <a:r>
              <a:rPr lang="en-US" sz="2800" dirty="0"/>
              <a:t>Q4) After being acquired by the Chinese company </a:t>
            </a:r>
            <a:r>
              <a:rPr lang="en-US" sz="2800" dirty="0" err="1"/>
              <a:t>ByteDance</a:t>
            </a:r>
            <a:r>
              <a:rPr lang="en-US" sz="2800" dirty="0"/>
              <a:t> late last year, now the short-form video app and social media phenomenon </a:t>
            </a:r>
            <a:r>
              <a:rPr lang="en-US" sz="2800" b="1" i="1" dirty="0"/>
              <a:t>X</a:t>
            </a:r>
            <a:r>
              <a:rPr lang="en-US" sz="2800" dirty="0"/>
              <a:t> has been renamed</a:t>
            </a:r>
            <a:r>
              <a:rPr lang="en-US" sz="2800" b="1" i="1" dirty="0"/>
              <a:t>  Y </a:t>
            </a:r>
            <a:r>
              <a:rPr lang="en-US" sz="2800" dirty="0"/>
              <a:t>.</a:t>
            </a:r>
          </a:p>
          <a:p>
            <a:endParaRPr lang="en-US" sz="2800" dirty="0"/>
          </a:p>
          <a:p>
            <a:r>
              <a:rPr lang="en-US" sz="2800" b="1" i="1" dirty="0"/>
              <a:t>Y</a:t>
            </a:r>
            <a:r>
              <a:rPr lang="en-US" sz="2800" dirty="0"/>
              <a:t> , which is a similar service created and operated by </a:t>
            </a:r>
            <a:r>
              <a:rPr lang="en-US" sz="2800" dirty="0" err="1"/>
              <a:t>ByteDance</a:t>
            </a:r>
            <a:r>
              <a:rPr lang="en-US" sz="2800" dirty="0"/>
              <a:t>, was integrated with </a:t>
            </a:r>
            <a:r>
              <a:rPr lang="en-US" sz="2800" b="1" i="1" dirty="0"/>
              <a:t>X</a:t>
            </a:r>
            <a:r>
              <a:rPr lang="en-US" sz="2800" dirty="0"/>
              <a:t> . </a:t>
            </a:r>
          </a:p>
          <a:p>
            <a:endParaRPr lang="en-US" sz="2800" dirty="0"/>
          </a:p>
          <a:p>
            <a:r>
              <a:rPr lang="en-US" sz="2800" dirty="0"/>
              <a:t>According to reports, </a:t>
            </a:r>
            <a:r>
              <a:rPr lang="en-US" sz="2800" b="1" i="1" dirty="0"/>
              <a:t>X </a:t>
            </a:r>
            <a:r>
              <a:rPr lang="en-US" sz="2800" dirty="0"/>
              <a:t>accounts have been migrated to </a:t>
            </a:r>
            <a:r>
              <a:rPr lang="en-US" sz="2800" b="1" i="1" dirty="0"/>
              <a:t>Y</a:t>
            </a:r>
            <a:r>
              <a:rPr lang="en-US" sz="2800" dirty="0"/>
              <a:t> , which "incorporates the most popular elements of both apps.“</a:t>
            </a:r>
          </a:p>
          <a:p>
            <a:r>
              <a:rPr lang="en-US" sz="2800" dirty="0"/>
              <a:t>ID </a:t>
            </a:r>
            <a:r>
              <a:rPr lang="en-US" sz="2800" b="1" i="1" dirty="0"/>
              <a:t>X </a:t>
            </a:r>
            <a:r>
              <a:rPr lang="en-US" sz="2800" dirty="0"/>
              <a:t>and</a:t>
            </a:r>
            <a:r>
              <a:rPr lang="en-US" sz="2800" b="1" i="1" dirty="0"/>
              <a:t> Y.</a:t>
            </a:r>
            <a:endParaRPr lang="en-IN" sz="2800" dirty="0"/>
          </a:p>
        </p:txBody>
      </p:sp>
    </p:spTree>
    <p:extLst>
      <p:ext uri="{BB962C8B-B14F-4D97-AF65-F5344CB8AC3E}">
        <p14:creationId xmlns:p14="http://schemas.microsoft.com/office/powerpoint/2010/main" val="3235986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488EB-8C78-4E54-9B3D-6739CFC39327}"/>
              </a:ext>
            </a:extLst>
          </p:cNvPr>
          <p:cNvPicPr>
            <a:picLocks noChangeAspect="1"/>
          </p:cNvPicPr>
          <p:nvPr/>
        </p:nvPicPr>
        <p:blipFill>
          <a:blip r:embed="rId2"/>
          <a:stretch>
            <a:fillRect/>
          </a:stretch>
        </p:blipFill>
        <p:spPr>
          <a:xfrm>
            <a:off x="2408748" y="680720"/>
            <a:ext cx="7793886" cy="3749040"/>
          </a:xfrm>
          <a:prstGeom prst="rect">
            <a:avLst/>
          </a:prstGeom>
        </p:spPr>
      </p:pic>
      <p:sp>
        <p:nvSpPr>
          <p:cNvPr id="5" name="TextBox 4">
            <a:extLst>
              <a:ext uri="{FF2B5EF4-FFF2-40B4-BE49-F238E27FC236}">
                <a16:creationId xmlns:a16="http://schemas.microsoft.com/office/drawing/2014/main" id="{85C1AC02-FB45-49B6-BD6F-A4661C8D9F15}"/>
              </a:ext>
            </a:extLst>
          </p:cNvPr>
          <p:cNvSpPr txBox="1"/>
          <p:nvPr/>
        </p:nvSpPr>
        <p:spPr>
          <a:xfrm>
            <a:off x="6624320" y="3209111"/>
            <a:ext cx="2712720" cy="1200329"/>
          </a:xfrm>
          <a:prstGeom prst="rect">
            <a:avLst/>
          </a:prstGeom>
          <a:noFill/>
        </p:spPr>
        <p:txBody>
          <a:bodyPr wrap="square" rtlCol="0">
            <a:spAutoFit/>
          </a:bodyPr>
          <a:lstStyle/>
          <a:p>
            <a:r>
              <a:rPr lang="en-IN" sz="7200" b="1" i="1" dirty="0"/>
              <a:t>X</a:t>
            </a:r>
          </a:p>
        </p:txBody>
      </p:sp>
      <p:sp>
        <p:nvSpPr>
          <p:cNvPr id="6" name="TextBox 5">
            <a:extLst>
              <a:ext uri="{FF2B5EF4-FFF2-40B4-BE49-F238E27FC236}">
                <a16:creationId xmlns:a16="http://schemas.microsoft.com/office/drawing/2014/main" id="{A26CD3A2-DB4D-4F05-9565-9FDDAB08ED12}"/>
              </a:ext>
            </a:extLst>
          </p:cNvPr>
          <p:cNvSpPr txBox="1"/>
          <p:nvPr/>
        </p:nvSpPr>
        <p:spPr>
          <a:xfrm>
            <a:off x="2529840" y="4836160"/>
            <a:ext cx="7599680" cy="923330"/>
          </a:xfrm>
          <a:prstGeom prst="rect">
            <a:avLst/>
          </a:prstGeom>
          <a:noFill/>
        </p:spPr>
        <p:txBody>
          <a:bodyPr wrap="square" rtlCol="0">
            <a:spAutoFit/>
          </a:bodyPr>
          <a:lstStyle/>
          <a:p>
            <a:r>
              <a:rPr lang="en-IN" sz="5400" dirty="0"/>
              <a:t>Q5) ID </a:t>
            </a:r>
            <a:r>
              <a:rPr lang="en-IN" sz="5400" b="1" i="1" dirty="0"/>
              <a:t>X</a:t>
            </a:r>
            <a:endParaRPr lang="en-IN" sz="5400" dirty="0"/>
          </a:p>
        </p:txBody>
      </p:sp>
    </p:spTree>
    <p:extLst>
      <p:ext uri="{BB962C8B-B14F-4D97-AF65-F5344CB8AC3E}">
        <p14:creationId xmlns:p14="http://schemas.microsoft.com/office/powerpoint/2010/main" val="4198898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D19F25-EB8B-44C7-B331-ADADF2DFAE41}"/>
              </a:ext>
            </a:extLst>
          </p:cNvPr>
          <p:cNvPicPr>
            <a:picLocks noChangeAspect="1"/>
          </p:cNvPicPr>
          <p:nvPr/>
        </p:nvPicPr>
        <p:blipFill>
          <a:blip r:embed="rId2"/>
          <a:stretch>
            <a:fillRect/>
          </a:stretch>
        </p:blipFill>
        <p:spPr>
          <a:xfrm>
            <a:off x="3389630" y="107950"/>
            <a:ext cx="4838849" cy="2714625"/>
          </a:xfrm>
          <a:prstGeom prst="rect">
            <a:avLst/>
          </a:prstGeom>
        </p:spPr>
      </p:pic>
      <p:sp>
        <p:nvSpPr>
          <p:cNvPr id="4" name="TextBox 3">
            <a:extLst>
              <a:ext uri="{FF2B5EF4-FFF2-40B4-BE49-F238E27FC236}">
                <a16:creationId xmlns:a16="http://schemas.microsoft.com/office/drawing/2014/main" id="{2C1A7F04-2A24-4A59-91EE-1AB0FDFA0B87}"/>
              </a:ext>
            </a:extLst>
          </p:cNvPr>
          <p:cNvSpPr txBox="1"/>
          <p:nvPr/>
        </p:nvSpPr>
        <p:spPr>
          <a:xfrm>
            <a:off x="1046480" y="3242548"/>
            <a:ext cx="9834880" cy="2677656"/>
          </a:xfrm>
          <a:prstGeom prst="rect">
            <a:avLst/>
          </a:prstGeom>
          <a:noFill/>
        </p:spPr>
        <p:txBody>
          <a:bodyPr wrap="square" rtlCol="0">
            <a:spAutoFit/>
          </a:bodyPr>
          <a:lstStyle/>
          <a:p>
            <a:r>
              <a:rPr lang="en-IN" sz="2800" dirty="0"/>
              <a:t>Q6) These 3 guys are the founders of a Hyderabad based </a:t>
            </a:r>
            <a:r>
              <a:rPr lang="en-IN" sz="2800" dirty="0" err="1"/>
              <a:t>startup</a:t>
            </a:r>
            <a:r>
              <a:rPr lang="en-IN" sz="2800" dirty="0"/>
              <a:t> named </a:t>
            </a:r>
            <a:r>
              <a:rPr lang="en-IN" sz="2800" b="1" i="1" dirty="0"/>
              <a:t>X . X </a:t>
            </a:r>
            <a:r>
              <a:rPr lang="en-IN" sz="2800" dirty="0"/>
              <a:t>uses drones as an effective pesticide – spraying technology in fields . Popular Indian news paper THE HINDU has termed X as a technological marvel . The name </a:t>
            </a:r>
            <a:r>
              <a:rPr lang="en-IN" sz="2800" b="1" i="1" dirty="0"/>
              <a:t>X </a:t>
            </a:r>
            <a:r>
              <a:rPr lang="en-IN" sz="2800" dirty="0"/>
              <a:t>is directly taken from a very popular character of the Marvel Comics and also the movies . The name </a:t>
            </a:r>
            <a:r>
              <a:rPr lang="en-IN" sz="2800" b="1" i="1" dirty="0"/>
              <a:t>X</a:t>
            </a:r>
            <a:r>
              <a:rPr lang="en-IN" sz="2800" dirty="0"/>
              <a:t> also translates into </a:t>
            </a:r>
            <a:r>
              <a:rPr lang="en-IN" sz="2800" b="1" dirty="0"/>
              <a:t>a never ending spirit . </a:t>
            </a:r>
            <a:r>
              <a:rPr lang="en-IN" sz="2800" dirty="0"/>
              <a:t>ID </a:t>
            </a:r>
            <a:r>
              <a:rPr lang="en-IN" sz="2800" b="1" i="1" dirty="0"/>
              <a:t>X</a:t>
            </a:r>
            <a:r>
              <a:rPr lang="en-IN" sz="2800" dirty="0"/>
              <a:t> </a:t>
            </a:r>
          </a:p>
        </p:txBody>
      </p:sp>
    </p:spTree>
    <p:extLst>
      <p:ext uri="{BB962C8B-B14F-4D97-AF65-F5344CB8AC3E}">
        <p14:creationId xmlns:p14="http://schemas.microsoft.com/office/powerpoint/2010/main" val="2997059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5AA95-94B5-403A-B6F9-CDD50F0D612B}"/>
              </a:ext>
            </a:extLst>
          </p:cNvPr>
          <p:cNvSpPr txBox="1"/>
          <p:nvPr/>
        </p:nvSpPr>
        <p:spPr>
          <a:xfrm>
            <a:off x="1727200" y="3667760"/>
            <a:ext cx="9011920" cy="1323439"/>
          </a:xfrm>
          <a:prstGeom prst="rect">
            <a:avLst/>
          </a:prstGeom>
          <a:noFill/>
        </p:spPr>
        <p:txBody>
          <a:bodyPr wrap="square" rtlCol="0">
            <a:spAutoFit/>
          </a:bodyPr>
          <a:lstStyle/>
          <a:p>
            <a:r>
              <a:rPr lang="en-IN" sz="4000" dirty="0"/>
              <a:t>Q7) What is so special about this tweet by twitter CEO Jack Dorsey ?</a:t>
            </a:r>
          </a:p>
        </p:txBody>
      </p:sp>
      <p:pic>
        <p:nvPicPr>
          <p:cNvPr id="4" name="Picture 3">
            <a:extLst>
              <a:ext uri="{FF2B5EF4-FFF2-40B4-BE49-F238E27FC236}">
                <a16:creationId xmlns:a16="http://schemas.microsoft.com/office/drawing/2014/main" id="{F3A86E6A-539F-4975-9FAD-E495EE23A808}"/>
              </a:ext>
            </a:extLst>
          </p:cNvPr>
          <p:cNvPicPr>
            <a:picLocks noChangeAspect="1"/>
          </p:cNvPicPr>
          <p:nvPr/>
        </p:nvPicPr>
        <p:blipFill>
          <a:blip r:embed="rId2"/>
          <a:stretch>
            <a:fillRect/>
          </a:stretch>
        </p:blipFill>
        <p:spPr>
          <a:xfrm>
            <a:off x="2397760" y="738063"/>
            <a:ext cx="7661531" cy="2499333"/>
          </a:xfrm>
          <a:prstGeom prst="rect">
            <a:avLst/>
          </a:prstGeom>
        </p:spPr>
      </p:pic>
    </p:spTree>
    <p:extLst>
      <p:ext uri="{BB962C8B-B14F-4D97-AF65-F5344CB8AC3E}">
        <p14:creationId xmlns:p14="http://schemas.microsoft.com/office/powerpoint/2010/main" val="674536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1EBD59-99B3-4F8B-8D69-2AC139530268}"/>
              </a:ext>
            </a:extLst>
          </p:cNvPr>
          <p:cNvSpPr txBox="1"/>
          <p:nvPr/>
        </p:nvSpPr>
        <p:spPr>
          <a:xfrm>
            <a:off x="899160" y="3601390"/>
            <a:ext cx="10393680" cy="2554545"/>
          </a:xfrm>
          <a:prstGeom prst="rect">
            <a:avLst/>
          </a:prstGeom>
          <a:noFill/>
        </p:spPr>
        <p:txBody>
          <a:bodyPr wrap="square" rtlCol="0">
            <a:spAutoFit/>
          </a:bodyPr>
          <a:lstStyle/>
          <a:p>
            <a:r>
              <a:rPr lang="en-US" sz="3200" dirty="0"/>
              <a:t>Q8) Andrew Anthony is a journalist who has written for The Guardian since 1990,and The Observer . Anthony is also the author of On Penalties (2000) and The Fall-Out (2007).</a:t>
            </a:r>
          </a:p>
          <a:p>
            <a:endParaRPr lang="en-US" sz="3200" dirty="0"/>
          </a:p>
          <a:p>
            <a:r>
              <a:rPr lang="en-US" sz="3200" dirty="0"/>
              <a:t>How is he related to EA sports?</a:t>
            </a:r>
          </a:p>
        </p:txBody>
      </p:sp>
      <p:pic>
        <p:nvPicPr>
          <p:cNvPr id="6" name="Picture 5">
            <a:extLst>
              <a:ext uri="{FF2B5EF4-FFF2-40B4-BE49-F238E27FC236}">
                <a16:creationId xmlns:a16="http://schemas.microsoft.com/office/drawing/2014/main" id="{8D7257BB-25B1-4EBD-A4DE-73A7EF84A8B6}"/>
              </a:ext>
            </a:extLst>
          </p:cNvPr>
          <p:cNvPicPr>
            <a:picLocks noChangeAspect="1"/>
          </p:cNvPicPr>
          <p:nvPr/>
        </p:nvPicPr>
        <p:blipFill>
          <a:blip r:embed="rId2"/>
          <a:stretch>
            <a:fillRect/>
          </a:stretch>
        </p:blipFill>
        <p:spPr>
          <a:xfrm>
            <a:off x="3261361" y="297816"/>
            <a:ext cx="5283562" cy="2958795"/>
          </a:xfrm>
          <a:prstGeom prst="rect">
            <a:avLst/>
          </a:prstGeom>
        </p:spPr>
      </p:pic>
    </p:spTree>
    <p:extLst>
      <p:ext uri="{BB962C8B-B14F-4D97-AF65-F5344CB8AC3E}">
        <p14:creationId xmlns:p14="http://schemas.microsoft.com/office/powerpoint/2010/main" val="279221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0C1FE-D427-47F5-80AB-B77489E9BD5F}"/>
              </a:ext>
            </a:extLst>
          </p:cNvPr>
          <p:cNvSpPr txBox="1"/>
          <p:nvPr/>
        </p:nvSpPr>
        <p:spPr>
          <a:xfrm>
            <a:off x="1987063" y="808893"/>
            <a:ext cx="9108830" cy="3600986"/>
          </a:xfrm>
          <a:prstGeom prst="rect">
            <a:avLst/>
          </a:prstGeom>
          <a:noFill/>
        </p:spPr>
        <p:txBody>
          <a:bodyPr wrap="square" rtlCol="0">
            <a:spAutoFit/>
          </a:bodyPr>
          <a:lstStyle/>
          <a:p>
            <a:r>
              <a:rPr lang="en-IN" sz="4400" dirty="0"/>
              <a:t>    </a:t>
            </a:r>
            <a:r>
              <a:rPr lang="en-IN" sz="6600" dirty="0"/>
              <a:t>END OF ROUND 2  </a:t>
            </a:r>
          </a:p>
          <a:p>
            <a:r>
              <a:rPr lang="en-IN" sz="5400" dirty="0"/>
              <a:t>EXCHANGE SHEETS PLZZ!!!!</a:t>
            </a:r>
          </a:p>
          <a:p>
            <a:r>
              <a:rPr lang="en-IN" sz="5400" dirty="0"/>
              <a:t>……………………………</a:t>
            </a:r>
          </a:p>
          <a:p>
            <a:r>
              <a:rPr lang="en-IN" sz="5400" dirty="0"/>
              <a:t>					ANSWERS!</a:t>
            </a:r>
          </a:p>
        </p:txBody>
      </p:sp>
    </p:spTree>
    <p:extLst>
      <p:ext uri="{BB962C8B-B14F-4D97-AF65-F5344CB8AC3E}">
        <p14:creationId xmlns:p14="http://schemas.microsoft.com/office/powerpoint/2010/main" val="2124045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EBB1B-C3C2-4F3B-A705-9650E4BAFBCC}"/>
              </a:ext>
            </a:extLst>
          </p:cNvPr>
          <p:cNvPicPr>
            <a:picLocks noChangeAspect="1"/>
          </p:cNvPicPr>
          <p:nvPr/>
        </p:nvPicPr>
        <p:blipFill>
          <a:blip r:embed="rId2"/>
          <a:stretch>
            <a:fillRect/>
          </a:stretch>
        </p:blipFill>
        <p:spPr>
          <a:xfrm>
            <a:off x="3138854" y="0"/>
            <a:ext cx="5653454" cy="3279003"/>
          </a:xfrm>
          <a:prstGeom prst="rect">
            <a:avLst/>
          </a:prstGeom>
        </p:spPr>
      </p:pic>
      <p:sp>
        <p:nvSpPr>
          <p:cNvPr id="3" name="TextBox 2">
            <a:extLst>
              <a:ext uri="{FF2B5EF4-FFF2-40B4-BE49-F238E27FC236}">
                <a16:creationId xmlns:a16="http://schemas.microsoft.com/office/drawing/2014/main" id="{31484BDA-A756-430D-AE45-9618CA4BC0D3}"/>
              </a:ext>
            </a:extLst>
          </p:cNvPr>
          <p:cNvSpPr txBox="1"/>
          <p:nvPr/>
        </p:nvSpPr>
        <p:spPr>
          <a:xfrm>
            <a:off x="1494692" y="3675185"/>
            <a:ext cx="9574823" cy="1938992"/>
          </a:xfrm>
          <a:prstGeom prst="rect">
            <a:avLst/>
          </a:prstGeom>
          <a:noFill/>
        </p:spPr>
        <p:txBody>
          <a:bodyPr wrap="square" rtlCol="0">
            <a:spAutoFit/>
          </a:bodyPr>
          <a:lstStyle/>
          <a:p>
            <a:r>
              <a:rPr lang="en-IN" sz="3000" dirty="0"/>
              <a:t>Q1) This is the PANTECH GL1100 . It was one of its kind cell phone when it was launched . This phone started something that all mid range to high end phones of today have . What was so special about this phone ?</a:t>
            </a:r>
          </a:p>
        </p:txBody>
      </p:sp>
    </p:spTree>
    <p:extLst>
      <p:ext uri="{BB962C8B-B14F-4D97-AF65-F5344CB8AC3E}">
        <p14:creationId xmlns:p14="http://schemas.microsoft.com/office/powerpoint/2010/main" val="182331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2BDB1A-FCB1-411F-879D-F3EC52B8EC93}"/>
              </a:ext>
            </a:extLst>
          </p:cNvPr>
          <p:cNvSpPr txBox="1"/>
          <p:nvPr/>
        </p:nvSpPr>
        <p:spPr>
          <a:xfrm>
            <a:off x="1512276" y="1239716"/>
            <a:ext cx="10304585" cy="4154984"/>
          </a:xfrm>
          <a:prstGeom prst="rect">
            <a:avLst/>
          </a:prstGeom>
          <a:noFill/>
        </p:spPr>
        <p:txBody>
          <a:bodyPr wrap="square" rtlCol="0">
            <a:spAutoFit/>
          </a:bodyPr>
          <a:lstStyle/>
          <a:p>
            <a:r>
              <a:rPr lang="en-IN" sz="4400" dirty="0"/>
              <a:t>-10 questions!</a:t>
            </a:r>
          </a:p>
          <a:p>
            <a:r>
              <a:rPr lang="en-IN" sz="4400" dirty="0"/>
              <a:t>- Infinite bounce!</a:t>
            </a:r>
          </a:p>
          <a:p>
            <a:r>
              <a:rPr lang="en-IN" sz="4400" dirty="0"/>
              <a:t>- 4 pounces per team but 2 incorrect pounces and you cant pounce anymore!</a:t>
            </a:r>
          </a:p>
          <a:p>
            <a:pPr marL="285750" indent="-285750">
              <a:buFontTx/>
              <a:buChar char="-"/>
            </a:pPr>
            <a:r>
              <a:rPr lang="en-IN" sz="4400" dirty="0"/>
              <a:t>+10 on direct!</a:t>
            </a:r>
          </a:p>
          <a:p>
            <a:pPr marL="285750" indent="-285750">
              <a:buFontTx/>
              <a:buChar char="-"/>
            </a:pPr>
            <a:r>
              <a:rPr lang="en-IN" sz="4400" dirty="0"/>
              <a:t>+10/0 on pounce!</a:t>
            </a:r>
          </a:p>
        </p:txBody>
      </p:sp>
    </p:spTree>
    <p:extLst>
      <p:ext uri="{BB962C8B-B14F-4D97-AF65-F5344CB8AC3E}">
        <p14:creationId xmlns:p14="http://schemas.microsoft.com/office/powerpoint/2010/main" val="3863341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2AEF60-ECB8-410A-9092-264A6C807E9D}"/>
              </a:ext>
            </a:extLst>
          </p:cNvPr>
          <p:cNvSpPr txBox="1"/>
          <p:nvPr/>
        </p:nvSpPr>
        <p:spPr>
          <a:xfrm>
            <a:off x="1380392" y="2523393"/>
            <a:ext cx="10111154" cy="584775"/>
          </a:xfrm>
          <a:prstGeom prst="rect">
            <a:avLst/>
          </a:prstGeom>
          <a:noFill/>
        </p:spPr>
        <p:txBody>
          <a:bodyPr wrap="square" rtlCol="0">
            <a:spAutoFit/>
          </a:bodyPr>
          <a:lstStyle/>
          <a:p>
            <a:r>
              <a:rPr lang="en-IN" sz="3200" dirty="0"/>
              <a:t>FIRST PHONE EVER TO FEATURE A FINGER PRINT SCANNER</a:t>
            </a:r>
          </a:p>
        </p:txBody>
      </p:sp>
    </p:spTree>
    <p:extLst>
      <p:ext uri="{BB962C8B-B14F-4D97-AF65-F5344CB8AC3E}">
        <p14:creationId xmlns:p14="http://schemas.microsoft.com/office/powerpoint/2010/main" val="2492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1F482-2CA3-451E-A2A8-965885ED86B9}"/>
              </a:ext>
            </a:extLst>
          </p:cNvPr>
          <p:cNvPicPr>
            <a:picLocks noChangeAspect="1"/>
          </p:cNvPicPr>
          <p:nvPr/>
        </p:nvPicPr>
        <p:blipFill>
          <a:blip r:embed="rId2"/>
          <a:stretch>
            <a:fillRect/>
          </a:stretch>
        </p:blipFill>
        <p:spPr>
          <a:xfrm>
            <a:off x="3290155" y="0"/>
            <a:ext cx="4781183" cy="2883877"/>
          </a:xfrm>
          <a:prstGeom prst="rect">
            <a:avLst/>
          </a:prstGeom>
        </p:spPr>
      </p:pic>
      <p:sp>
        <p:nvSpPr>
          <p:cNvPr id="4" name="TextBox 3">
            <a:extLst>
              <a:ext uri="{FF2B5EF4-FFF2-40B4-BE49-F238E27FC236}">
                <a16:creationId xmlns:a16="http://schemas.microsoft.com/office/drawing/2014/main" id="{2CB455B6-00BC-4233-8587-84E640B3BBAC}"/>
              </a:ext>
            </a:extLst>
          </p:cNvPr>
          <p:cNvSpPr txBox="1"/>
          <p:nvPr/>
        </p:nvSpPr>
        <p:spPr>
          <a:xfrm>
            <a:off x="1327638" y="2883877"/>
            <a:ext cx="9724293" cy="3323987"/>
          </a:xfrm>
          <a:prstGeom prst="rect">
            <a:avLst/>
          </a:prstGeom>
          <a:noFill/>
        </p:spPr>
        <p:txBody>
          <a:bodyPr wrap="square" rtlCol="0">
            <a:spAutoFit/>
          </a:bodyPr>
          <a:lstStyle/>
          <a:p>
            <a:r>
              <a:rPr lang="en-US" sz="3000" dirty="0"/>
              <a:t>Q2) The Indian unit of search giant Google Inc and Tata Trusts have jointly launched </a:t>
            </a:r>
            <a:r>
              <a:rPr lang="en-US" sz="3000" b="1" i="1" dirty="0"/>
              <a:t>X</a:t>
            </a:r>
            <a:r>
              <a:rPr lang="en-US" sz="3000" dirty="0"/>
              <a:t> program (was launched in 2015) . It focuses on training women and larger communities to learn and explore various uses and benefits of the Internet . 15Milion women across 150000 villages of INIDA have benefited from this program . The program was recently started in Goa in the month of March . The above picture shows </a:t>
            </a:r>
            <a:r>
              <a:rPr lang="en-US" sz="3000" b="1" i="1" dirty="0"/>
              <a:t>X . </a:t>
            </a:r>
            <a:r>
              <a:rPr lang="en-US" sz="3000" dirty="0"/>
              <a:t>ID </a:t>
            </a:r>
            <a:r>
              <a:rPr lang="en-US" sz="3000" b="1" i="1" dirty="0"/>
              <a:t>X</a:t>
            </a:r>
            <a:endParaRPr lang="en-IN" sz="3000" b="1" i="1" dirty="0"/>
          </a:p>
        </p:txBody>
      </p:sp>
    </p:spTree>
    <p:extLst>
      <p:ext uri="{BB962C8B-B14F-4D97-AF65-F5344CB8AC3E}">
        <p14:creationId xmlns:p14="http://schemas.microsoft.com/office/powerpoint/2010/main" val="3346844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C2728-D83C-46BF-A9FC-2368B914A3A4}"/>
              </a:ext>
            </a:extLst>
          </p:cNvPr>
          <p:cNvSpPr txBox="1"/>
          <p:nvPr/>
        </p:nvSpPr>
        <p:spPr>
          <a:xfrm>
            <a:off x="2751994" y="2413337"/>
            <a:ext cx="10559562" cy="1015663"/>
          </a:xfrm>
          <a:prstGeom prst="rect">
            <a:avLst/>
          </a:prstGeom>
          <a:noFill/>
        </p:spPr>
        <p:txBody>
          <a:bodyPr wrap="square" rtlCol="0">
            <a:spAutoFit/>
          </a:bodyPr>
          <a:lstStyle/>
          <a:p>
            <a:r>
              <a:rPr lang="en-IN" sz="6000" dirty="0"/>
              <a:t>INTERNET SAATHI</a:t>
            </a:r>
          </a:p>
        </p:txBody>
      </p:sp>
    </p:spTree>
    <p:extLst>
      <p:ext uri="{BB962C8B-B14F-4D97-AF65-F5344CB8AC3E}">
        <p14:creationId xmlns:p14="http://schemas.microsoft.com/office/powerpoint/2010/main" val="1174923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D2B86-AD3C-4BF1-8E57-06A1198C2AF0}"/>
              </a:ext>
            </a:extLst>
          </p:cNvPr>
          <p:cNvPicPr>
            <a:picLocks noChangeAspect="1"/>
          </p:cNvPicPr>
          <p:nvPr/>
        </p:nvPicPr>
        <p:blipFill>
          <a:blip r:embed="rId2"/>
          <a:stretch>
            <a:fillRect/>
          </a:stretch>
        </p:blipFill>
        <p:spPr>
          <a:xfrm>
            <a:off x="3017227" y="0"/>
            <a:ext cx="5417223" cy="3342542"/>
          </a:xfrm>
          <a:prstGeom prst="rect">
            <a:avLst/>
          </a:prstGeom>
        </p:spPr>
      </p:pic>
      <p:sp>
        <p:nvSpPr>
          <p:cNvPr id="3" name="TextBox 2">
            <a:extLst>
              <a:ext uri="{FF2B5EF4-FFF2-40B4-BE49-F238E27FC236}">
                <a16:creationId xmlns:a16="http://schemas.microsoft.com/office/drawing/2014/main" id="{DB3707EA-E4A6-4858-84EF-B0FE6D5B7373}"/>
              </a:ext>
            </a:extLst>
          </p:cNvPr>
          <p:cNvSpPr txBox="1"/>
          <p:nvPr/>
        </p:nvSpPr>
        <p:spPr>
          <a:xfrm>
            <a:off x="1793631" y="3692769"/>
            <a:ext cx="9372600" cy="2062103"/>
          </a:xfrm>
          <a:prstGeom prst="rect">
            <a:avLst/>
          </a:prstGeom>
          <a:noFill/>
        </p:spPr>
        <p:txBody>
          <a:bodyPr wrap="square" rtlCol="0">
            <a:spAutoFit/>
          </a:bodyPr>
          <a:lstStyle/>
          <a:p>
            <a:r>
              <a:rPr lang="en-IN" sz="3200" dirty="0"/>
              <a:t>Q3) What did AMUL highlight through this very famous advertisement ?</a:t>
            </a:r>
          </a:p>
          <a:p>
            <a:r>
              <a:rPr lang="en-IN" sz="3200" dirty="0"/>
              <a:t>Hint : It was one of the burning issues in INIDA a few years back . </a:t>
            </a:r>
          </a:p>
        </p:txBody>
      </p:sp>
    </p:spTree>
    <p:extLst>
      <p:ext uri="{BB962C8B-B14F-4D97-AF65-F5344CB8AC3E}">
        <p14:creationId xmlns:p14="http://schemas.microsoft.com/office/powerpoint/2010/main" val="2054114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67151-2784-4F29-AB9D-937EEE8AFCA8}"/>
              </a:ext>
            </a:extLst>
          </p:cNvPr>
          <p:cNvSpPr txBox="1"/>
          <p:nvPr/>
        </p:nvSpPr>
        <p:spPr>
          <a:xfrm>
            <a:off x="2954215" y="2611315"/>
            <a:ext cx="8932985" cy="1015663"/>
          </a:xfrm>
          <a:prstGeom prst="rect">
            <a:avLst/>
          </a:prstGeom>
          <a:noFill/>
        </p:spPr>
        <p:txBody>
          <a:bodyPr wrap="square" rtlCol="0">
            <a:spAutoFit/>
          </a:bodyPr>
          <a:lstStyle/>
          <a:p>
            <a:r>
              <a:rPr lang="en-IN" sz="6000" dirty="0"/>
              <a:t>NET NEUTRALITY</a:t>
            </a:r>
          </a:p>
        </p:txBody>
      </p:sp>
    </p:spTree>
    <p:extLst>
      <p:ext uri="{BB962C8B-B14F-4D97-AF65-F5344CB8AC3E}">
        <p14:creationId xmlns:p14="http://schemas.microsoft.com/office/powerpoint/2010/main" val="3014265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F630B-7804-42A4-9A34-FD3E9F8926BB}"/>
              </a:ext>
            </a:extLst>
          </p:cNvPr>
          <p:cNvSpPr txBox="1"/>
          <p:nvPr/>
        </p:nvSpPr>
        <p:spPr>
          <a:xfrm>
            <a:off x="1085166" y="1228397"/>
            <a:ext cx="10163907" cy="4401205"/>
          </a:xfrm>
          <a:prstGeom prst="rect">
            <a:avLst/>
          </a:prstGeom>
          <a:noFill/>
        </p:spPr>
        <p:txBody>
          <a:bodyPr wrap="square" rtlCol="0">
            <a:spAutoFit/>
          </a:bodyPr>
          <a:lstStyle/>
          <a:p>
            <a:r>
              <a:rPr lang="en-US" sz="2800" dirty="0"/>
              <a:t>Q4) After being acquired by the Chinese company </a:t>
            </a:r>
            <a:r>
              <a:rPr lang="en-US" sz="2800" dirty="0" err="1"/>
              <a:t>ByteDance</a:t>
            </a:r>
            <a:r>
              <a:rPr lang="en-US" sz="2800" dirty="0"/>
              <a:t> late last year, now the short-form video app and social media phenomenon </a:t>
            </a:r>
            <a:r>
              <a:rPr lang="en-US" sz="2800" b="1" i="1" dirty="0"/>
              <a:t>X</a:t>
            </a:r>
            <a:r>
              <a:rPr lang="en-US" sz="2800" dirty="0"/>
              <a:t> has been renamed</a:t>
            </a:r>
            <a:r>
              <a:rPr lang="en-US" sz="2800" b="1" i="1" dirty="0"/>
              <a:t>  Y </a:t>
            </a:r>
            <a:r>
              <a:rPr lang="en-US" sz="2800" dirty="0"/>
              <a:t>.</a:t>
            </a:r>
          </a:p>
          <a:p>
            <a:endParaRPr lang="en-US" sz="2800" dirty="0"/>
          </a:p>
          <a:p>
            <a:r>
              <a:rPr lang="en-US" sz="2800" b="1" i="1" dirty="0"/>
              <a:t>Y</a:t>
            </a:r>
            <a:r>
              <a:rPr lang="en-US" sz="2800" dirty="0"/>
              <a:t> , which is a similar service created and operated by </a:t>
            </a:r>
            <a:r>
              <a:rPr lang="en-US" sz="2800" dirty="0" err="1"/>
              <a:t>ByteDance</a:t>
            </a:r>
            <a:r>
              <a:rPr lang="en-US" sz="2800" dirty="0"/>
              <a:t>, was integrated with </a:t>
            </a:r>
            <a:r>
              <a:rPr lang="en-US" sz="2800" b="1" i="1" dirty="0"/>
              <a:t>X</a:t>
            </a:r>
            <a:r>
              <a:rPr lang="en-US" sz="2800" dirty="0"/>
              <a:t> . </a:t>
            </a:r>
          </a:p>
          <a:p>
            <a:endParaRPr lang="en-US" sz="2800" dirty="0"/>
          </a:p>
          <a:p>
            <a:r>
              <a:rPr lang="en-US" sz="2800" dirty="0"/>
              <a:t>According to reports, </a:t>
            </a:r>
            <a:r>
              <a:rPr lang="en-US" sz="2800" b="1" i="1" dirty="0"/>
              <a:t>X </a:t>
            </a:r>
            <a:r>
              <a:rPr lang="en-US" sz="2800" dirty="0"/>
              <a:t>accounts have been migrated to </a:t>
            </a:r>
            <a:r>
              <a:rPr lang="en-US" sz="2800" b="1" i="1" dirty="0"/>
              <a:t>Y</a:t>
            </a:r>
            <a:r>
              <a:rPr lang="en-US" sz="2800" dirty="0"/>
              <a:t> , which "incorporates the most popular elements of both apps.“</a:t>
            </a:r>
          </a:p>
          <a:p>
            <a:r>
              <a:rPr lang="en-US" sz="2800" dirty="0"/>
              <a:t>ID </a:t>
            </a:r>
            <a:r>
              <a:rPr lang="en-US" sz="2800" b="1" i="1" dirty="0"/>
              <a:t>X </a:t>
            </a:r>
            <a:r>
              <a:rPr lang="en-US" sz="2800" dirty="0"/>
              <a:t>and</a:t>
            </a:r>
            <a:r>
              <a:rPr lang="en-US" sz="2800" b="1" i="1" dirty="0"/>
              <a:t> Y.</a:t>
            </a:r>
            <a:endParaRPr lang="en-IN" sz="2800" dirty="0"/>
          </a:p>
        </p:txBody>
      </p:sp>
    </p:spTree>
    <p:extLst>
      <p:ext uri="{BB962C8B-B14F-4D97-AF65-F5344CB8AC3E}">
        <p14:creationId xmlns:p14="http://schemas.microsoft.com/office/powerpoint/2010/main" val="3579096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8C78A2-359A-44DA-AD23-78CFBC576E4D}"/>
              </a:ext>
            </a:extLst>
          </p:cNvPr>
          <p:cNvSpPr txBox="1"/>
          <p:nvPr/>
        </p:nvSpPr>
        <p:spPr>
          <a:xfrm>
            <a:off x="4009292" y="2101362"/>
            <a:ext cx="9794631" cy="1754326"/>
          </a:xfrm>
          <a:prstGeom prst="rect">
            <a:avLst/>
          </a:prstGeom>
          <a:noFill/>
        </p:spPr>
        <p:txBody>
          <a:bodyPr wrap="square" rtlCol="0">
            <a:spAutoFit/>
          </a:bodyPr>
          <a:lstStyle/>
          <a:p>
            <a:r>
              <a:rPr lang="en-IN" sz="5400" dirty="0"/>
              <a:t>X : Musical.ly</a:t>
            </a:r>
          </a:p>
          <a:p>
            <a:r>
              <a:rPr lang="en-IN" sz="5400" dirty="0"/>
              <a:t>Y : TIK TOK</a:t>
            </a:r>
          </a:p>
        </p:txBody>
      </p:sp>
    </p:spTree>
    <p:extLst>
      <p:ext uri="{BB962C8B-B14F-4D97-AF65-F5344CB8AC3E}">
        <p14:creationId xmlns:p14="http://schemas.microsoft.com/office/powerpoint/2010/main" val="179001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488EB-8C78-4E54-9B3D-6739CFC39327}"/>
              </a:ext>
            </a:extLst>
          </p:cNvPr>
          <p:cNvPicPr>
            <a:picLocks noChangeAspect="1"/>
          </p:cNvPicPr>
          <p:nvPr/>
        </p:nvPicPr>
        <p:blipFill>
          <a:blip r:embed="rId2"/>
          <a:stretch>
            <a:fillRect/>
          </a:stretch>
        </p:blipFill>
        <p:spPr>
          <a:xfrm>
            <a:off x="2408748" y="680720"/>
            <a:ext cx="7793886" cy="3749040"/>
          </a:xfrm>
          <a:prstGeom prst="rect">
            <a:avLst/>
          </a:prstGeom>
        </p:spPr>
      </p:pic>
      <p:sp>
        <p:nvSpPr>
          <p:cNvPr id="5" name="TextBox 4">
            <a:extLst>
              <a:ext uri="{FF2B5EF4-FFF2-40B4-BE49-F238E27FC236}">
                <a16:creationId xmlns:a16="http://schemas.microsoft.com/office/drawing/2014/main" id="{85C1AC02-FB45-49B6-BD6F-A4661C8D9F15}"/>
              </a:ext>
            </a:extLst>
          </p:cNvPr>
          <p:cNvSpPr txBox="1"/>
          <p:nvPr/>
        </p:nvSpPr>
        <p:spPr>
          <a:xfrm>
            <a:off x="6624320" y="3209111"/>
            <a:ext cx="2712720" cy="1200329"/>
          </a:xfrm>
          <a:prstGeom prst="rect">
            <a:avLst/>
          </a:prstGeom>
          <a:noFill/>
        </p:spPr>
        <p:txBody>
          <a:bodyPr wrap="square" rtlCol="0">
            <a:spAutoFit/>
          </a:bodyPr>
          <a:lstStyle/>
          <a:p>
            <a:r>
              <a:rPr lang="en-IN" sz="7200" b="1" i="1" dirty="0"/>
              <a:t>X</a:t>
            </a:r>
          </a:p>
        </p:txBody>
      </p:sp>
      <p:sp>
        <p:nvSpPr>
          <p:cNvPr id="6" name="TextBox 5">
            <a:extLst>
              <a:ext uri="{FF2B5EF4-FFF2-40B4-BE49-F238E27FC236}">
                <a16:creationId xmlns:a16="http://schemas.microsoft.com/office/drawing/2014/main" id="{A26CD3A2-DB4D-4F05-9565-9FDDAB08ED12}"/>
              </a:ext>
            </a:extLst>
          </p:cNvPr>
          <p:cNvSpPr txBox="1"/>
          <p:nvPr/>
        </p:nvSpPr>
        <p:spPr>
          <a:xfrm>
            <a:off x="2529840" y="4836160"/>
            <a:ext cx="7599680" cy="923330"/>
          </a:xfrm>
          <a:prstGeom prst="rect">
            <a:avLst/>
          </a:prstGeom>
          <a:noFill/>
        </p:spPr>
        <p:txBody>
          <a:bodyPr wrap="square" rtlCol="0">
            <a:spAutoFit/>
          </a:bodyPr>
          <a:lstStyle/>
          <a:p>
            <a:r>
              <a:rPr lang="en-IN" sz="5400" dirty="0"/>
              <a:t>Q5) ID </a:t>
            </a:r>
            <a:r>
              <a:rPr lang="en-IN" sz="5400" b="1" i="1" dirty="0"/>
              <a:t>X</a:t>
            </a:r>
            <a:endParaRPr lang="en-IN" sz="5400" dirty="0"/>
          </a:p>
        </p:txBody>
      </p:sp>
    </p:spTree>
    <p:extLst>
      <p:ext uri="{BB962C8B-B14F-4D97-AF65-F5344CB8AC3E}">
        <p14:creationId xmlns:p14="http://schemas.microsoft.com/office/powerpoint/2010/main" val="3418490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9CBC4-B7FE-4FA2-A6A2-040407E1C5AB}"/>
              </a:ext>
            </a:extLst>
          </p:cNvPr>
          <p:cNvSpPr txBox="1"/>
          <p:nvPr/>
        </p:nvSpPr>
        <p:spPr>
          <a:xfrm>
            <a:off x="3516923" y="2435470"/>
            <a:ext cx="10462845" cy="1107996"/>
          </a:xfrm>
          <a:prstGeom prst="rect">
            <a:avLst/>
          </a:prstGeom>
          <a:noFill/>
        </p:spPr>
        <p:txBody>
          <a:bodyPr wrap="square" rtlCol="0">
            <a:spAutoFit/>
          </a:bodyPr>
          <a:lstStyle/>
          <a:p>
            <a:r>
              <a:rPr lang="en-IN" sz="6600" dirty="0"/>
              <a:t>FACEBOOK</a:t>
            </a:r>
          </a:p>
        </p:txBody>
      </p:sp>
    </p:spTree>
    <p:extLst>
      <p:ext uri="{BB962C8B-B14F-4D97-AF65-F5344CB8AC3E}">
        <p14:creationId xmlns:p14="http://schemas.microsoft.com/office/powerpoint/2010/main" val="23988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D19F25-EB8B-44C7-B331-ADADF2DFAE41}"/>
              </a:ext>
            </a:extLst>
          </p:cNvPr>
          <p:cNvPicPr>
            <a:picLocks noChangeAspect="1"/>
          </p:cNvPicPr>
          <p:nvPr/>
        </p:nvPicPr>
        <p:blipFill>
          <a:blip r:embed="rId2"/>
          <a:stretch>
            <a:fillRect/>
          </a:stretch>
        </p:blipFill>
        <p:spPr>
          <a:xfrm>
            <a:off x="3389630" y="107950"/>
            <a:ext cx="4838849" cy="2714625"/>
          </a:xfrm>
          <a:prstGeom prst="rect">
            <a:avLst/>
          </a:prstGeom>
        </p:spPr>
      </p:pic>
      <p:sp>
        <p:nvSpPr>
          <p:cNvPr id="4" name="TextBox 3">
            <a:extLst>
              <a:ext uri="{FF2B5EF4-FFF2-40B4-BE49-F238E27FC236}">
                <a16:creationId xmlns:a16="http://schemas.microsoft.com/office/drawing/2014/main" id="{2C1A7F04-2A24-4A59-91EE-1AB0FDFA0B87}"/>
              </a:ext>
            </a:extLst>
          </p:cNvPr>
          <p:cNvSpPr txBox="1"/>
          <p:nvPr/>
        </p:nvSpPr>
        <p:spPr>
          <a:xfrm>
            <a:off x="1046480" y="3242548"/>
            <a:ext cx="9834880" cy="2677656"/>
          </a:xfrm>
          <a:prstGeom prst="rect">
            <a:avLst/>
          </a:prstGeom>
          <a:noFill/>
        </p:spPr>
        <p:txBody>
          <a:bodyPr wrap="square" rtlCol="0">
            <a:spAutoFit/>
          </a:bodyPr>
          <a:lstStyle/>
          <a:p>
            <a:r>
              <a:rPr lang="en-IN" sz="2800" dirty="0"/>
              <a:t>Q6) These 3 guys are the founders of a Hyderabad based </a:t>
            </a:r>
            <a:r>
              <a:rPr lang="en-IN" sz="2800" dirty="0" err="1"/>
              <a:t>startup</a:t>
            </a:r>
            <a:r>
              <a:rPr lang="en-IN" sz="2800" dirty="0"/>
              <a:t> named </a:t>
            </a:r>
            <a:r>
              <a:rPr lang="en-IN" sz="2800" b="1" i="1" dirty="0"/>
              <a:t>X . X </a:t>
            </a:r>
            <a:r>
              <a:rPr lang="en-IN" sz="2800" dirty="0"/>
              <a:t>uses drones as an effective pesticide – spraying technology in fields . Popular Indian news paper THE HINDU has termed X as a technological marvel . The name </a:t>
            </a:r>
            <a:r>
              <a:rPr lang="en-IN" sz="2800" b="1" i="1" dirty="0"/>
              <a:t>X </a:t>
            </a:r>
            <a:r>
              <a:rPr lang="en-IN" sz="2800" dirty="0"/>
              <a:t>is directly taken from a very popular character of the Marvel Comics and also the movies . The name </a:t>
            </a:r>
            <a:r>
              <a:rPr lang="en-IN" sz="2800" b="1" i="1" dirty="0"/>
              <a:t>X</a:t>
            </a:r>
            <a:r>
              <a:rPr lang="en-IN" sz="2800" dirty="0"/>
              <a:t> also translates into </a:t>
            </a:r>
            <a:r>
              <a:rPr lang="en-IN" sz="2800" b="1" dirty="0"/>
              <a:t>a never ending spirit . </a:t>
            </a:r>
            <a:r>
              <a:rPr lang="en-IN" sz="2800" dirty="0"/>
              <a:t>ID </a:t>
            </a:r>
            <a:r>
              <a:rPr lang="en-IN" sz="2800" b="1" i="1" dirty="0"/>
              <a:t>X</a:t>
            </a:r>
            <a:r>
              <a:rPr lang="en-IN" sz="2800" dirty="0"/>
              <a:t> </a:t>
            </a:r>
          </a:p>
        </p:txBody>
      </p:sp>
    </p:spTree>
    <p:extLst>
      <p:ext uri="{BB962C8B-B14F-4D97-AF65-F5344CB8AC3E}">
        <p14:creationId xmlns:p14="http://schemas.microsoft.com/office/powerpoint/2010/main" val="162170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8E9A34-D049-49F7-B46A-B9CF6F2B5D6C}"/>
              </a:ext>
            </a:extLst>
          </p:cNvPr>
          <p:cNvSpPr txBox="1"/>
          <p:nvPr/>
        </p:nvSpPr>
        <p:spPr>
          <a:xfrm>
            <a:off x="852854" y="1723292"/>
            <a:ext cx="10533184" cy="3046988"/>
          </a:xfrm>
          <a:prstGeom prst="rect">
            <a:avLst/>
          </a:prstGeom>
          <a:noFill/>
        </p:spPr>
        <p:txBody>
          <a:bodyPr wrap="square" rtlCol="0">
            <a:spAutoFit/>
          </a:bodyPr>
          <a:lstStyle/>
          <a:p>
            <a:r>
              <a:rPr lang="en-IN" sz="4800" dirty="0"/>
              <a:t>Q1) </a:t>
            </a:r>
            <a:r>
              <a:rPr lang="en-IN" sz="4800" b="1" i="1" dirty="0"/>
              <a:t>15°25′23″N 73°58′48″E , </a:t>
            </a:r>
            <a:r>
              <a:rPr lang="en-IN" sz="4800" dirty="0"/>
              <a:t>Location of which place can be found out on Google maps represented by these geographical coordinates ? </a:t>
            </a:r>
            <a:endParaRPr lang="en-IN" sz="4800" b="1" i="1" dirty="0"/>
          </a:p>
        </p:txBody>
      </p:sp>
    </p:spTree>
    <p:extLst>
      <p:ext uri="{BB962C8B-B14F-4D97-AF65-F5344CB8AC3E}">
        <p14:creationId xmlns:p14="http://schemas.microsoft.com/office/powerpoint/2010/main" val="3111818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E9D51-F16B-410F-AE12-90F94628300E}"/>
              </a:ext>
            </a:extLst>
          </p:cNvPr>
          <p:cNvSpPr txBox="1"/>
          <p:nvPr/>
        </p:nvSpPr>
        <p:spPr>
          <a:xfrm>
            <a:off x="4448908" y="2505890"/>
            <a:ext cx="9697915" cy="1107996"/>
          </a:xfrm>
          <a:prstGeom prst="rect">
            <a:avLst/>
          </a:prstGeom>
          <a:noFill/>
        </p:spPr>
        <p:txBody>
          <a:bodyPr wrap="square" rtlCol="0">
            <a:spAutoFit/>
          </a:bodyPr>
          <a:lstStyle/>
          <a:p>
            <a:r>
              <a:rPr lang="en-IN" sz="6600" dirty="0"/>
              <a:t>THANOS</a:t>
            </a:r>
          </a:p>
        </p:txBody>
      </p:sp>
    </p:spTree>
    <p:extLst>
      <p:ext uri="{BB962C8B-B14F-4D97-AF65-F5344CB8AC3E}">
        <p14:creationId xmlns:p14="http://schemas.microsoft.com/office/powerpoint/2010/main" val="1427722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5AA95-94B5-403A-B6F9-CDD50F0D612B}"/>
              </a:ext>
            </a:extLst>
          </p:cNvPr>
          <p:cNvSpPr txBox="1"/>
          <p:nvPr/>
        </p:nvSpPr>
        <p:spPr>
          <a:xfrm>
            <a:off x="1727200" y="3667760"/>
            <a:ext cx="9011920" cy="1323439"/>
          </a:xfrm>
          <a:prstGeom prst="rect">
            <a:avLst/>
          </a:prstGeom>
          <a:noFill/>
        </p:spPr>
        <p:txBody>
          <a:bodyPr wrap="square" rtlCol="0">
            <a:spAutoFit/>
          </a:bodyPr>
          <a:lstStyle/>
          <a:p>
            <a:r>
              <a:rPr lang="en-IN" sz="4000" dirty="0"/>
              <a:t>Q7) What is so special about this tweet by twitter CEO Jack Dorsey ?</a:t>
            </a:r>
          </a:p>
        </p:txBody>
      </p:sp>
      <p:pic>
        <p:nvPicPr>
          <p:cNvPr id="4" name="Picture 3">
            <a:extLst>
              <a:ext uri="{FF2B5EF4-FFF2-40B4-BE49-F238E27FC236}">
                <a16:creationId xmlns:a16="http://schemas.microsoft.com/office/drawing/2014/main" id="{F3A86E6A-539F-4975-9FAD-E495EE23A808}"/>
              </a:ext>
            </a:extLst>
          </p:cNvPr>
          <p:cNvPicPr>
            <a:picLocks noChangeAspect="1"/>
          </p:cNvPicPr>
          <p:nvPr/>
        </p:nvPicPr>
        <p:blipFill>
          <a:blip r:embed="rId2"/>
          <a:stretch>
            <a:fillRect/>
          </a:stretch>
        </p:blipFill>
        <p:spPr>
          <a:xfrm>
            <a:off x="2397760" y="738063"/>
            <a:ext cx="7661531" cy="2499333"/>
          </a:xfrm>
          <a:prstGeom prst="rect">
            <a:avLst/>
          </a:prstGeom>
        </p:spPr>
      </p:pic>
    </p:spTree>
    <p:extLst>
      <p:ext uri="{BB962C8B-B14F-4D97-AF65-F5344CB8AC3E}">
        <p14:creationId xmlns:p14="http://schemas.microsoft.com/office/powerpoint/2010/main" val="2897386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E1BF5-90BE-42FA-A202-69DF4020FA70}"/>
              </a:ext>
            </a:extLst>
          </p:cNvPr>
          <p:cNvSpPr txBox="1"/>
          <p:nvPr/>
        </p:nvSpPr>
        <p:spPr>
          <a:xfrm>
            <a:off x="2980944" y="2413337"/>
            <a:ext cx="10222992" cy="1015663"/>
          </a:xfrm>
          <a:prstGeom prst="rect">
            <a:avLst/>
          </a:prstGeom>
          <a:noFill/>
        </p:spPr>
        <p:txBody>
          <a:bodyPr wrap="square" rtlCol="0">
            <a:spAutoFit/>
          </a:bodyPr>
          <a:lstStyle/>
          <a:p>
            <a:r>
              <a:rPr lang="en-IN" sz="6000" dirty="0"/>
              <a:t>FIRST TWEET EVER</a:t>
            </a:r>
          </a:p>
        </p:txBody>
      </p:sp>
    </p:spTree>
    <p:extLst>
      <p:ext uri="{BB962C8B-B14F-4D97-AF65-F5344CB8AC3E}">
        <p14:creationId xmlns:p14="http://schemas.microsoft.com/office/powerpoint/2010/main" val="1989142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1EBD59-99B3-4F8B-8D69-2AC139530268}"/>
              </a:ext>
            </a:extLst>
          </p:cNvPr>
          <p:cNvSpPr txBox="1"/>
          <p:nvPr/>
        </p:nvSpPr>
        <p:spPr>
          <a:xfrm>
            <a:off x="899160" y="3601390"/>
            <a:ext cx="10393680" cy="2554545"/>
          </a:xfrm>
          <a:prstGeom prst="rect">
            <a:avLst/>
          </a:prstGeom>
          <a:noFill/>
        </p:spPr>
        <p:txBody>
          <a:bodyPr wrap="square" rtlCol="0">
            <a:spAutoFit/>
          </a:bodyPr>
          <a:lstStyle/>
          <a:p>
            <a:r>
              <a:rPr lang="en-US" sz="3200" dirty="0"/>
              <a:t>Q8) Andrew Anthony is a journalist who has written for The Guardian since 1990,and The Observer . Anthony is also the author of On Penalties (2000) and The Fall-Out (2007).</a:t>
            </a:r>
          </a:p>
          <a:p>
            <a:endParaRPr lang="en-US" sz="3200" dirty="0"/>
          </a:p>
          <a:p>
            <a:r>
              <a:rPr lang="en-US" sz="3200" dirty="0"/>
              <a:t>How is he related to EA sports?</a:t>
            </a:r>
          </a:p>
        </p:txBody>
      </p:sp>
      <p:pic>
        <p:nvPicPr>
          <p:cNvPr id="6" name="Picture 5">
            <a:extLst>
              <a:ext uri="{FF2B5EF4-FFF2-40B4-BE49-F238E27FC236}">
                <a16:creationId xmlns:a16="http://schemas.microsoft.com/office/drawing/2014/main" id="{8D7257BB-25B1-4EBD-A4DE-73A7EF84A8B6}"/>
              </a:ext>
            </a:extLst>
          </p:cNvPr>
          <p:cNvPicPr>
            <a:picLocks noChangeAspect="1"/>
          </p:cNvPicPr>
          <p:nvPr/>
        </p:nvPicPr>
        <p:blipFill>
          <a:blip r:embed="rId2"/>
          <a:stretch>
            <a:fillRect/>
          </a:stretch>
        </p:blipFill>
        <p:spPr>
          <a:xfrm>
            <a:off x="3261361" y="297816"/>
            <a:ext cx="5283562" cy="2958795"/>
          </a:xfrm>
          <a:prstGeom prst="rect">
            <a:avLst/>
          </a:prstGeom>
        </p:spPr>
      </p:pic>
    </p:spTree>
    <p:extLst>
      <p:ext uri="{BB962C8B-B14F-4D97-AF65-F5344CB8AC3E}">
        <p14:creationId xmlns:p14="http://schemas.microsoft.com/office/powerpoint/2010/main" val="3720036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0209E9-B92E-4254-A96C-3846DE637354}"/>
              </a:ext>
            </a:extLst>
          </p:cNvPr>
          <p:cNvSpPr txBox="1"/>
          <p:nvPr/>
        </p:nvSpPr>
        <p:spPr>
          <a:xfrm>
            <a:off x="1477109" y="1740878"/>
            <a:ext cx="9689123" cy="2585323"/>
          </a:xfrm>
          <a:prstGeom prst="rect">
            <a:avLst/>
          </a:prstGeom>
          <a:noFill/>
        </p:spPr>
        <p:txBody>
          <a:bodyPr wrap="square" rtlCol="0">
            <a:spAutoFit/>
          </a:bodyPr>
          <a:lstStyle/>
          <a:p>
            <a:r>
              <a:rPr lang="en-IN" sz="5400" dirty="0"/>
              <a:t>“EA SPORTS ITS IN THE GAME”………He gave his voice for this famous line </a:t>
            </a:r>
          </a:p>
        </p:txBody>
      </p:sp>
    </p:spTree>
    <p:extLst>
      <p:ext uri="{BB962C8B-B14F-4D97-AF65-F5344CB8AC3E}">
        <p14:creationId xmlns:p14="http://schemas.microsoft.com/office/powerpoint/2010/main" val="1283490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3B787B-2897-45A5-B8BB-4268B474B97A}"/>
              </a:ext>
            </a:extLst>
          </p:cNvPr>
          <p:cNvSpPr txBox="1"/>
          <p:nvPr/>
        </p:nvSpPr>
        <p:spPr>
          <a:xfrm>
            <a:off x="2567354" y="2321169"/>
            <a:ext cx="9777046" cy="1323439"/>
          </a:xfrm>
          <a:prstGeom prst="rect">
            <a:avLst/>
          </a:prstGeom>
          <a:noFill/>
        </p:spPr>
        <p:txBody>
          <a:bodyPr wrap="square" rtlCol="0">
            <a:spAutoFit/>
          </a:bodyPr>
          <a:lstStyle/>
          <a:p>
            <a:r>
              <a:rPr lang="en-IN" sz="8000" dirty="0"/>
              <a:t>SCORES PLEASE</a:t>
            </a:r>
          </a:p>
        </p:txBody>
      </p:sp>
    </p:spTree>
    <p:extLst>
      <p:ext uri="{BB962C8B-B14F-4D97-AF65-F5344CB8AC3E}">
        <p14:creationId xmlns:p14="http://schemas.microsoft.com/office/powerpoint/2010/main" val="679917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944C05-D626-44AE-A6A5-274CB37C66AB}"/>
              </a:ext>
            </a:extLst>
          </p:cNvPr>
          <p:cNvSpPr txBox="1"/>
          <p:nvPr/>
        </p:nvSpPr>
        <p:spPr>
          <a:xfrm>
            <a:off x="2488224" y="2127218"/>
            <a:ext cx="9988061" cy="1754326"/>
          </a:xfrm>
          <a:prstGeom prst="rect">
            <a:avLst/>
          </a:prstGeom>
          <a:noFill/>
        </p:spPr>
        <p:txBody>
          <a:bodyPr wrap="square" rtlCol="0">
            <a:spAutoFit/>
          </a:bodyPr>
          <a:lstStyle/>
          <a:p>
            <a:r>
              <a:rPr lang="en-IN" sz="5400" dirty="0"/>
              <a:t>ROUND 3</a:t>
            </a:r>
          </a:p>
          <a:p>
            <a:r>
              <a:rPr lang="en-IN" sz="5400" dirty="0"/>
              <a:t>ITS ALL ABOT THE LOGOS!!!!</a:t>
            </a:r>
          </a:p>
        </p:txBody>
      </p:sp>
    </p:spTree>
    <p:extLst>
      <p:ext uri="{BB962C8B-B14F-4D97-AF65-F5344CB8AC3E}">
        <p14:creationId xmlns:p14="http://schemas.microsoft.com/office/powerpoint/2010/main" val="627990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D1B551-9C4F-4574-BA2E-9729553FAA9D}"/>
              </a:ext>
            </a:extLst>
          </p:cNvPr>
          <p:cNvSpPr txBox="1"/>
          <p:nvPr/>
        </p:nvSpPr>
        <p:spPr>
          <a:xfrm>
            <a:off x="1925515" y="1591407"/>
            <a:ext cx="9856177" cy="3539430"/>
          </a:xfrm>
          <a:prstGeom prst="rect">
            <a:avLst/>
          </a:prstGeom>
          <a:noFill/>
        </p:spPr>
        <p:txBody>
          <a:bodyPr wrap="square" rtlCol="0">
            <a:spAutoFit/>
          </a:bodyPr>
          <a:lstStyle/>
          <a:p>
            <a:pPr marL="285750" indent="-285750">
              <a:buFontTx/>
              <a:buChar char="-"/>
            </a:pPr>
            <a:r>
              <a:rPr lang="en-IN" sz="3200" dirty="0"/>
              <a:t>+10/-10 on direct .</a:t>
            </a:r>
          </a:p>
          <a:p>
            <a:pPr marL="285750" indent="-285750">
              <a:buFontTx/>
              <a:buChar char="-"/>
            </a:pPr>
            <a:r>
              <a:rPr lang="en-IN" sz="3200" dirty="0"/>
              <a:t>8 questions . </a:t>
            </a:r>
          </a:p>
          <a:p>
            <a:pPr marL="285750" indent="-285750">
              <a:buFontTx/>
              <a:buChar char="-"/>
            </a:pPr>
            <a:r>
              <a:rPr lang="en-IN" sz="3200" dirty="0"/>
              <a:t>But there is a twist……..if you don’t know the answer you have to pass the question to any other team……if they get it correct then they get +10 and you get -10!</a:t>
            </a:r>
          </a:p>
          <a:p>
            <a:pPr marL="285750" indent="-285750">
              <a:buFontTx/>
              <a:buChar char="-"/>
            </a:pPr>
            <a:r>
              <a:rPr lang="en-IN" sz="3200" dirty="0"/>
              <a:t>If they get it wrong 0 for both!</a:t>
            </a:r>
          </a:p>
          <a:p>
            <a:pPr marL="285750" indent="-285750">
              <a:buFontTx/>
              <a:buChar char="-"/>
            </a:pPr>
            <a:r>
              <a:rPr lang="en-IN" sz="3200" dirty="0"/>
              <a:t>Order will be reversed after 4 questions .  </a:t>
            </a:r>
          </a:p>
        </p:txBody>
      </p:sp>
    </p:spTree>
    <p:extLst>
      <p:ext uri="{BB962C8B-B14F-4D97-AF65-F5344CB8AC3E}">
        <p14:creationId xmlns:p14="http://schemas.microsoft.com/office/powerpoint/2010/main" val="2143032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69EC52-79D3-4E08-9EB0-89BFC75E9379}"/>
              </a:ext>
            </a:extLst>
          </p:cNvPr>
          <p:cNvSpPr txBox="1"/>
          <p:nvPr/>
        </p:nvSpPr>
        <p:spPr>
          <a:xfrm>
            <a:off x="1172307" y="817685"/>
            <a:ext cx="9847385" cy="5509200"/>
          </a:xfrm>
          <a:prstGeom prst="rect">
            <a:avLst/>
          </a:prstGeom>
          <a:noFill/>
        </p:spPr>
        <p:txBody>
          <a:bodyPr wrap="square" rtlCol="0">
            <a:spAutoFit/>
          </a:bodyPr>
          <a:lstStyle/>
          <a:p>
            <a:r>
              <a:rPr lang="en-US" sz="3200" dirty="0"/>
              <a:t>Q1) The first logo featured a fish, which was a reference to a river located near the company’s offices.</a:t>
            </a:r>
          </a:p>
          <a:p>
            <a:endParaRPr lang="en-US" sz="3200" dirty="0"/>
          </a:p>
          <a:p>
            <a:r>
              <a:rPr lang="en-US" sz="3200" dirty="0"/>
              <a:t>Next, </a:t>
            </a:r>
            <a:r>
              <a:rPr lang="en-US" sz="3200" b="1" i="1" dirty="0"/>
              <a:t>X</a:t>
            </a:r>
            <a:r>
              <a:rPr lang="en-US" sz="3200" dirty="0"/>
              <a:t> chose a triangular logo, which was dropped in favor of a circular black and white logo in the 60’s. That was around the time when </a:t>
            </a:r>
            <a:r>
              <a:rPr lang="en-US" sz="3200" b="1" dirty="0"/>
              <a:t> X </a:t>
            </a:r>
            <a:r>
              <a:rPr lang="en-US" sz="3200" dirty="0"/>
              <a:t>was manufacturing electronic and cable products .</a:t>
            </a:r>
          </a:p>
          <a:p>
            <a:endParaRPr lang="en-US" sz="3200" dirty="0"/>
          </a:p>
          <a:p>
            <a:r>
              <a:rPr lang="en-US" sz="3200" dirty="0"/>
              <a:t>ID </a:t>
            </a:r>
            <a:r>
              <a:rPr lang="en-US" sz="3200" b="1" i="1" dirty="0"/>
              <a:t>X </a:t>
            </a:r>
          </a:p>
          <a:p>
            <a:endParaRPr lang="en-US" sz="3200" b="1" i="1" dirty="0"/>
          </a:p>
          <a:p>
            <a:r>
              <a:rPr lang="en-US" sz="3200" dirty="0"/>
              <a:t>(old logos in the next slide)</a:t>
            </a:r>
            <a:endParaRPr lang="en-IN" sz="3200" dirty="0"/>
          </a:p>
        </p:txBody>
      </p:sp>
    </p:spTree>
    <p:extLst>
      <p:ext uri="{BB962C8B-B14F-4D97-AF65-F5344CB8AC3E}">
        <p14:creationId xmlns:p14="http://schemas.microsoft.com/office/powerpoint/2010/main" val="192968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291AB5-6C11-4605-A7B6-0BDFB71C1665}"/>
              </a:ext>
            </a:extLst>
          </p:cNvPr>
          <p:cNvPicPr>
            <a:picLocks noChangeAspect="1"/>
          </p:cNvPicPr>
          <p:nvPr/>
        </p:nvPicPr>
        <p:blipFill>
          <a:blip r:embed="rId2"/>
          <a:stretch>
            <a:fillRect/>
          </a:stretch>
        </p:blipFill>
        <p:spPr>
          <a:xfrm>
            <a:off x="139211" y="1736481"/>
            <a:ext cx="4473086" cy="3385038"/>
          </a:xfrm>
          <a:prstGeom prst="rect">
            <a:avLst/>
          </a:prstGeom>
        </p:spPr>
      </p:pic>
      <p:pic>
        <p:nvPicPr>
          <p:cNvPr id="3" name="Picture 2">
            <a:extLst>
              <a:ext uri="{FF2B5EF4-FFF2-40B4-BE49-F238E27FC236}">
                <a16:creationId xmlns:a16="http://schemas.microsoft.com/office/drawing/2014/main" id="{770AD377-4225-4886-B892-A55653B3BFCC}"/>
              </a:ext>
            </a:extLst>
          </p:cNvPr>
          <p:cNvPicPr>
            <a:picLocks noChangeAspect="1"/>
          </p:cNvPicPr>
          <p:nvPr/>
        </p:nvPicPr>
        <p:blipFill>
          <a:blip r:embed="rId3"/>
          <a:stretch>
            <a:fillRect/>
          </a:stretch>
        </p:blipFill>
        <p:spPr>
          <a:xfrm>
            <a:off x="6430473" y="1626226"/>
            <a:ext cx="4551119" cy="3605547"/>
          </a:xfrm>
          <a:prstGeom prst="rect">
            <a:avLst/>
          </a:prstGeom>
        </p:spPr>
      </p:pic>
      <p:sp>
        <p:nvSpPr>
          <p:cNvPr id="4" name="TextBox 3">
            <a:extLst>
              <a:ext uri="{FF2B5EF4-FFF2-40B4-BE49-F238E27FC236}">
                <a16:creationId xmlns:a16="http://schemas.microsoft.com/office/drawing/2014/main" id="{7B398E5B-0CA7-485B-98A6-960F26225FDC}"/>
              </a:ext>
            </a:extLst>
          </p:cNvPr>
          <p:cNvSpPr txBox="1"/>
          <p:nvPr/>
        </p:nvSpPr>
        <p:spPr>
          <a:xfrm>
            <a:off x="1019908" y="1274816"/>
            <a:ext cx="3156438" cy="461665"/>
          </a:xfrm>
          <a:prstGeom prst="rect">
            <a:avLst/>
          </a:prstGeom>
          <a:noFill/>
        </p:spPr>
        <p:txBody>
          <a:bodyPr wrap="square" rtlCol="0">
            <a:spAutoFit/>
          </a:bodyPr>
          <a:lstStyle/>
          <a:p>
            <a:r>
              <a:rPr lang="en-IN" sz="2400" dirty="0"/>
              <a:t>1</a:t>
            </a:r>
            <a:r>
              <a:rPr lang="en-IN" sz="2400" baseline="30000" dirty="0"/>
              <a:t>st</a:t>
            </a:r>
            <a:r>
              <a:rPr lang="en-IN" sz="2400" dirty="0"/>
              <a:t> logo of the company</a:t>
            </a:r>
          </a:p>
        </p:txBody>
      </p:sp>
      <p:sp>
        <p:nvSpPr>
          <p:cNvPr id="5" name="TextBox 4">
            <a:extLst>
              <a:ext uri="{FF2B5EF4-FFF2-40B4-BE49-F238E27FC236}">
                <a16:creationId xmlns:a16="http://schemas.microsoft.com/office/drawing/2014/main" id="{5F0943EB-D67C-4291-832A-CD549173F956}"/>
              </a:ext>
            </a:extLst>
          </p:cNvPr>
          <p:cNvSpPr txBox="1"/>
          <p:nvPr/>
        </p:nvSpPr>
        <p:spPr>
          <a:xfrm>
            <a:off x="6523893" y="1213261"/>
            <a:ext cx="3982915" cy="523220"/>
          </a:xfrm>
          <a:prstGeom prst="rect">
            <a:avLst/>
          </a:prstGeom>
          <a:noFill/>
        </p:spPr>
        <p:txBody>
          <a:bodyPr wrap="square" rtlCol="0">
            <a:spAutoFit/>
          </a:bodyPr>
          <a:lstStyle/>
          <a:p>
            <a:r>
              <a:rPr lang="en-IN" sz="2800" dirty="0"/>
              <a:t>Logo in 1960s</a:t>
            </a:r>
          </a:p>
        </p:txBody>
      </p:sp>
    </p:spTree>
    <p:extLst>
      <p:ext uri="{BB962C8B-B14F-4D97-AF65-F5344CB8AC3E}">
        <p14:creationId xmlns:p14="http://schemas.microsoft.com/office/powerpoint/2010/main" val="81066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E7A15-6C0B-49A4-91CC-D7C0F08A9098}"/>
              </a:ext>
            </a:extLst>
          </p:cNvPr>
          <p:cNvPicPr>
            <a:picLocks noChangeAspect="1"/>
          </p:cNvPicPr>
          <p:nvPr/>
        </p:nvPicPr>
        <p:blipFill>
          <a:blip r:embed="rId2"/>
          <a:stretch>
            <a:fillRect/>
          </a:stretch>
        </p:blipFill>
        <p:spPr>
          <a:xfrm>
            <a:off x="2129204" y="2447587"/>
            <a:ext cx="7933592" cy="2866630"/>
          </a:xfrm>
          <a:prstGeom prst="rect">
            <a:avLst/>
          </a:prstGeom>
        </p:spPr>
      </p:pic>
      <p:sp>
        <p:nvSpPr>
          <p:cNvPr id="3" name="TextBox 2">
            <a:extLst>
              <a:ext uri="{FF2B5EF4-FFF2-40B4-BE49-F238E27FC236}">
                <a16:creationId xmlns:a16="http://schemas.microsoft.com/office/drawing/2014/main" id="{87CCD042-4250-45F5-A7C5-EEA880E49849}"/>
              </a:ext>
            </a:extLst>
          </p:cNvPr>
          <p:cNvSpPr txBox="1"/>
          <p:nvPr/>
        </p:nvSpPr>
        <p:spPr>
          <a:xfrm>
            <a:off x="2037618" y="1186962"/>
            <a:ext cx="7957038" cy="1077218"/>
          </a:xfrm>
          <a:prstGeom prst="rect">
            <a:avLst/>
          </a:prstGeom>
          <a:noFill/>
        </p:spPr>
        <p:txBody>
          <a:bodyPr wrap="square" rtlCol="0">
            <a:spAutoFit/>
          </a:bodyPr>
          <a:lstStyle/>
          <a:p>
            <a:r>
              <a:rPr lang="en-IN" sz="3200" dirty="0"/>
              <a:t>ANSWER</a:t>
            </a:r>
          </a:p>
          <a:p>
            <a:r>
              <a:rPr lang="en-IN" sz="3200" dirty="0"/>
              <a:t>GEC/VELING</a:t>
            </a:r>
          </a:p>
        </p:txBody>
      </p:sp>
    </p:spTree>
    <p:extLst>
      <p:ext uri="{BB962C8B-B14F-4D97-AF65-F5344CB8AC3E}">
        <p14:creationId xmlns:p14="http://schemas.microsoft.com/office/powerpoint/2010/main" val="1198297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58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EC707-0D1A-4E42-B902-7850A6A2E1AC}"/>
              </a:ext>
            </a:extLst>
          </p:cNvPr>
          <p:cNvPicPr>
            <a:picLocks noChangeAspect="1"/>
          </p:cNvPicPr>
          <p:nvPr/>
        </p:nvPicPr>
        <p:blipFill>
          <a:blip r:embed="rId2"/>
          <a:stretch>
            <a:fillRect/>
          </a:stretch>
        </p:blipFill>
        <p:spPr>
          <a:xfrm>
            <a:off x="1846384" y="1536456"/>
            <a:ext cx="8499231" cy="4462096"/>
          </a:xfrm>
          <a:prstGeom prst="rect">
            <a:avLst/>
          </a:prstGeom>
        </p:spPr>
      </p:pic>
      <p:sp>
        <p:nvSpPr>
          <p:cNvPr id="3" name="TextBox 2">
            <a:extLst>
              <a:ext uri="{FF2B5EF4-FFF2-40B4-BE49-F238E27FC236}">
                <a16:creationId xmlns:a16="http://schemas.microsoft.com/office/drawing/2014/main" id="{412546D0-D1BA-449D-86B4-14C5814928D6}"/>
              </a:ext>
            </a:extLst>
          </p:cNvPr>
          <p:cNvSpPr txBox="1"/>
          <p:nvPr/>
        </p:nvSpPr>
        <p:spPr>
          <a:xfrm>
            <a:off x="2409092" y="817685"/>
            <a:ext cx="6655777"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1210167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EB233-E4C5-4F6C-A3A5-EB90BD2BC5D0}"/>
              </a:ext>
            </a:extLst>
          </p:cNvPr>
          <p:cNvSpPr txBox="1"/>
          <p:nvPr/>
        </p:nvSpPr>
        <p:spPr>
          <a:xfrm>
            <a:off x="1046285" y="1292469"/>
            <a:ext cx="10155115" cy="4278094"/>
          </a:xfrm>
          <a:prstGeom prst="rect">
            <a:avLst/>
          </a:prstGeom>
          <a:noFill/>
        </p:spPr>
        <p:txBody>
          <a:bodyPr wrap="square" rtlCol="0">
            <a:spAutoFit/>
          </a:bodyPr>
          <a:lstStyle/>
          <a:p>
            <a:r>
              <a:rPr lang="en-IN" sz="3400" dirty="0"/>
              <a:t>Q2) It is inspired by the </a:t>
            </a:r>
            <a:r>
              <a:rPr lang="en-IN" sz="3400" b="1" i="1" dirty="0"/>
              <a:t>bit </a:t>
            </a:r>
            <a:r>
              <a:rPr lang="en-IN" sz="3400" dirty="0"/>
              <a:t>and the </a:t>
            </a:r>
            <a:r>
              <a:rPr lang="en-IN" sz="3400" b="1" i="1" dirty="0"/>
              <a:t>atom</a:t>
            </a:r>
            <a:r>
              <a:rPr lang="en-IN" sz="3400" dirty="0"/>
              <a:t> , both building blocks of technology and the world , </a:t>
            </a:r>
            <a:r>
              <a:rPr lang="en-IN" sz="3400" b="1" i="1" dirty="0"/>
              <a:t>X </a:t>
            </a:r>
            <a:r>
              <a:rPr lang="en-IN" sz="3400" dirty="0"/>
              <a:t>explains about its new logo on its newly redesigned website .</a:t>
            </a:r>
          </a:p>
          <a:p>
            <a:endParaRPr lang="en-IN" sz="3400" dirty="0"/>
          </a:p>
          <a:p>
            <a:r>
              <a:rPr lang="en-IN" sz="3400" dirty="0"/>
              <a:t>Most of us don’t even think about or </a:t>
            </a:r>
            <a:r>
              <a:rPr lang="en-IN" sz="3400" b="1" i="1" dirty="0"/>
              <a:t>bits</a:t>
            </a:r>
            <a:r>
              <a:rPr lang="en-IN" sz="3400" dirty="0"/>
              <a:t> or </a:t>
            </a:r>
            <a:r>
              <a:rPr lang="en-IN" sz="3400" b="1" i="1" dirty="0"/>
              <a:t>atoms</a:t>
            </a:r>
            <a:r>
              <a:rPr lang="en-IN" sz="3400" dirty="0"/>
              <a:t> much if ever,” hinting at how deeply X thought about its new logo. </a:t>
            </a:r>
          </a:p>
          <a:p>
            <a:endParaRPr lang="en-IN" sz="3400" dirty="0"/>
          </a:p>
          <a:p>
            <a:r>
              <a:rPr lang="en-IN" sz="3400" dirty="0"/>
              <a:t>ID </a:t>
            </a:r>
            <a:r>
              <a:rPr lang="en-IN" sz="3400" b="1" i="1" dirty="0"/>
              <a:t>X</a:t>
            </a:r>
            <a:r>
              <a:rPr lang="en-IN" sz="3400" dirty="0"/>
              <a:t>	</a:t>
            </a:r>
            <a:endParaRPr lang="en-IN" sz="3400" b="1" i="1" dirty="0"/>
          </a:p>
        </p:txBody>
      </p:sp>
    </p:spTree>
    <p:extLst>
      <p:ext uri="{BB962C8B-B14F-4D97-AF65-F5344CB8AC3E}">
        <p14:creationId xmlns:p14="http://schemas.microsoft.com/office/powerpoint/2010/main" val="28222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22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09C733-9433-4B34-BBEE-A6D761C1A3FF}"/>
              </a:ext>
            </a:extLst>
          </p:cNvPr>
          <p:cNvPicPr>
            <a:picLocks noChangeAspect="1"/>
          </p:cNvPicPr>
          <p:nvPr/>
        </p:nvPicPr>
        <p:blipFill>
          <a:blip r:embed="rId2"/>
          <a:stretch>
            <a:fillRect/>
          </a:stretch>
        </p:blipFill>
        <p:spPr>
          <a:xfrm>
            <a:off x="3490547" y="2017467"/>
            <a:ext cx="6494218" cy="3623090"/>
          </a:xfrm>
          <a:prstGeom prst="rect">
            <a:avLst/>
          </a:prstGeom>
        </p:spPr>
      </p:pic>
      <p:pic>
        <p:nvPicPr>
          <p:cNvPr id="3" name="Picture 2">
            <a:extLst>
              <a:ext uri="{FF2B5EF4-FFF2-40B4-BE49-F238E27FC236}">
                <a16:creationId xmlns:a16="http://schemas.microsoft.com/office/drawing/2014/main" id="{AC1FC480-7291-4A61-AAF1-E4A1F952F734}"/>
              </a:ext>
            </a:extLst>
          </p:cNvPr>
          <p:cNvPicPr>
            <a:picLocks noChangeAspect="1"/>
          </p:cNvPicPr>
          <p:nvPr/>
        </p:nvPicPr>
        <p:blipFill>
          <a:blip r:embed="rId3"/>
          <a:stretch>
            <a:fillRect/>
          </a:stretch>
        </p:blipFill>
        <p:spPr>
          <a:xfrm>
            <a:off x="3255528" y="790686"/>
            <a:ext cx="2728834" cy="1161206"/>
          </a:xfrm>
          <a:prstGeom prst="rect">
            <a:avLst/>
          </a:prstGeom>
        </p:spPr>
      </p:pic>
    </p:spTree>
    <p:extLst>
      <p:ext uri="{BB962C8B-B14F-4D97-AF65-F5344CB8AC3E}">
        <p14:creationId xmlns:p14="http://schemas.microsoft.com/office/powerpoint/2010/main" val="2522788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AAE92-B7EB-4194-8FBB-3BEE6B2E2977}"/>
              </a:ext>
            </a:extLst>
          </p:cNvPr>
          <p:cNvPicPr>
            <a:picLocks noChangeAspect="1"/>
          </p:cNvPicPr>
          <p:nvPr/>
        </p:nvPicPr>
        <p:blipFill>
          <a:blip r:embed="rId2"/>
          <a:stretch>
            <a:fillRect/>
          </a:stretch>
        </p:blipFill>
        <p:spPr>
          <a:xfrm>
            <a:off x="2855301" y="154231"/>
            <a:ext cx="6882307" cy="3872646"/>
          </a:xfrm>
          <a:prstGeom prst="rect">
            <a:avLst/>
          </a:prstGeom>
        </p:spPr>
      </p:pic>
      <p:sp>
        <p:nvSpPr>
          <p:cNvPr id="3" name="TextBox 2">
            <a:extLst>
              <a:ext uri="{FF2B5EF4-FFF2-40B4-BE49-F238E27FC236}">
                <a16:creationId xmlns:a16="http://schemas.microsoft.com/office/drawing/2014/main" id="{ACDEB09A-CB93-49F9-8CF3-24CB3B263899}"/>
              </a:ext>
            </a:extLst>
          </p:cNvPr>
          <p:cNvSpPr txBox="1"/>
          <p:nvPr/>
        </p:nvSpPr>
        <p:spPr>
          <a:xfrm>
            <a:off x="1688123" y="4431323"/>
            <a:ext cx="9319846" cy="707886"/>
          </a:xfrm>
          <a:prstGeom prst="rect">
            <a:avLst/>
          </a:prstGeom>
          <a:noFill/>
        </p:spPr>
        <p:txBody>
          <a:bodyPr wrap="square" rtlCol="0">
            <a:spAutoFit/>
          </a:bodyPr>
          <a:lstStyle/>
          <a:p>
            <a:r>
              <a:rPr lang="en-IN" sz="4000" dirty="0"/>
              <a:t>Q3) Name this app developed by Google</a:t>
            </a:r>
          </a:p>
        </p:txBody>
      </p:sp>
    </p:spTree>
    <p:extLst>
      <p:ext uri="{BB962C8B-B14F-4D97-AF65-F5344CB8AC3E}">
        <p14:creationId xmlns:p14="http://schemas.microsoft.com/office/powerpoint/2010/main" val="301848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883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755F7-B32E-4CA3-9A48-70A481FB5A88}"/>
              </a:ext>
            </a:extLst>
          </p:cNvPr>
          <p:cNvPicPr>
            <a:picLocks noChangeAspect="1"/>
          </p:cNvPicPr>
          <p:nvPr/>
        </p:nvPicPr>
        <p:blipFill>
          <a:blip r:embed="rId2"/>
          <a:stretch>
            <a:fillRect/>
          </a:stretch>
        </p:blipFill>
        <p:spPr>
          <a:xfrm>
            <a:off x="2277208" y="1359207"/>
            <a:ext cx="7860323" cy="4660049"/>
          </a:xfrm>
          <a:prstGeom prst="rect">
            <a:avLst/>
          </a:prstGeom>
        </p:spPr>
      </p:pic>
      <p:sp>
        <p:nvSpPr>
          <p:cNvPr id="4" name="TextBox 3">
            <a:extLst>
              <a:ext uri="{FF2B5EF4-FFF2-40B4-BE49-F238E27FC236}">
                <a16:creationId xmlns:a16="http://schemas.microsoft.com/office/drawing/2014/main" id="{F7FF9AB6-573C-4107-BF1F-EE201767456E}"/>
              </a:ext>
            </a:extLst>
          </p:cNvPr>
          <p:cNvSpPr txBox="1"/>
          <p:nvPr/>
        </p:nvSpPr>
        <p:spPr>
          <a:xfrm>
            <a:off x="2804746" y="712177"/>
            <a:ext cx="6972300"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336497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309CC-DB8E-49E0-B8D5-FEFA1E5AA150}"/>
              </a:ext>
            </a:extLst>
          </p:cNvPr>
          <p:cNvPicPr>
            <a:picLocks noChangeAspect="1"/>
          </p:cNvPicPr>
          <p:nvPr/>
        </p:nvPicPr>
        <p:blipFill>
          <a:blip r:embed="rId2"/>
          <a:stretch>
            <a:fillRect/>
          </a:stretch>
        </p:blipFill>
        <p:spPr>
          <a:xfrm>
            <a:off x="2101361" y="278459"/>
            <a:ext cx="8625253" cy="4153465"/>
          </a:xfrm>
          <a:prstGeom prst="rect">
            <a:avLst/>
          </a:prstGeom>
        </p:spPr>
      </p:pic>
      <p:sp>
        <p:nvSpPr>
          <p:cNvPr id="3" name="TextBox 2">
            <a:extLst>
              <a:ext uri="{FF2B5EF4-FFF2-40B4-BE49-F238E27FC236}">
                <a16:creationId xmlns:a16="http://schemas.microsoft.com/office/drawing/2014/main" id="{6852F153-0E89-4452-939E-528E5C72A988}"/>
              </a:ext>
            </a:extLst>
          </p:cNvPr>
          <p:cNvSpPr txBox="1"/>
          <p:nvPr/>
        </p:nvSpPr>
        <p:spPr>
          <a:xfrm>
            <a:off x="1644161" y="4747846"/>
            <a:ext cx="9478107" cy="769441"/>
          </a:xfrm>
          <a:prstGeom prst="rect">
            <a:avLst/>
          </a:prstGeom>
          <a:noFill/>
        </p:spPr>
        <p:txBody>
          <a:bodyPr wrap="square" rtlCol="0">
            <a:spAutoFit/>
          </a:bodyPr>
          <a:lstStyle/>
          <a:p>
            <a:r>
              <a:rPr lang="en-IN" sz="4400" dirty="0"/>
              <a:t>Q4) Which company’s logo is this ?</a:t>
            </a:r>
          </a:p>
        </p:txBody>
      </p:sp>
    </p:spTree>
    <p:extLst>
      <p:ext uri="{BB962C8B-B14F-4D97-AF65-F5344CB8AC3E}">
        <p14:creationId xmlns:p14="http://schemas.microsoft.com/office/powerpoint/2010/main" val="4121201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639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B32D5-6D78-49F7-BC57-1E325E2FBC86}"/>
              </a:ext>
            </a:extLst>
          </p:cNvPr>
          <p:cNvSpPr txBox="1"/>
          <p:nvPr/>
        </p:nvSpPr>
        <p:spPr>
          <a:xfrm rot="10800000" flipH="1" flipV="1">
            <a:off x="1559215" y="1127465"/>
            <a:ext cx="9671446" cy="4401205"/>
          </a:xfrm>
          <a:prstGeom prst="rect">
            <a:avLst/>
          </a:prstGeom>
          <a:noFill/>
        </p:spPr>
        <p:txBody>
          <a:bodyPr wrap="square" rtlCol="0">
            <a:spAutoFit/>
          </a:bodyPr>
          <a:lstStyle/>
          <a:p>
            <a:r>
              <a:rPr lang="en-US" sz="2800" dirty="0"/>
              <a:t>Q2) </a:t>
            </a:r>
            <a:r>
              <a:rPr lang="en-US" sz="2800" b="1" i="1" dirty="0"/>
              <a:t>X </a:t>
            </a:r>
            <a:r>
              <a:rPr lang="en-US" sz="2800" dirty="0"/>
              <a:t>was launched with a burning desire to create the World's largest collection of creative images with Indian faces.</a:t>
            </a:r>
          </a:p>
          <a:p>
            <a:endParaRPr lang="en-US" sz="2800" dirty="0"/>
          </a:p>
          <a:p>
            <a:r>
              <a:rPr lang="en-US" sz="2800" dirty="0"/>
              <a:t> Indians believe in sharing happiness and sorrow together as a community. While doing so, Indians share unique mannerisms and expressions which are captured in </a:t>
            </a:r>
            <a:r>
              <a:rPr lang="en-US" sz="2800" b="1" i="1" dirty="0"/>
              <a:t>X</a:t>
            </a:r>
            <a:r>
              <a:rPr lang="en-US" sz="2800" dirty="0"/>
              <a:t>'s extensive library of creative imagery.</a:t>
            </a:r>
          </a:p>
          <a:p>
            <a:endParaRPr lang="en-US" sz="2800" dirty="0"/>
          </a:p>
          <a:p>
            <a:r>
              <a:rPr lang="en-US" sz="2800" dirty="0"/>
              <a:t>Founder of </a:t>
            </a:r>
            <a:r>
              <a:rPr lang="en-US" sz="2800" b="1" i="1" dirty="0"/>
              <a:t>X</a:t>
            </a:r>
            <a:r>
              <a:rPr lang="en-US" sz="2800" dirty="0"/>
              <a:t> is </a:t>
            </a:r>
            <a:r>
              <a:rPr lang="en-US" sz="2800" b="1" i="1" dirty="0"/>
              <a:t>Y</a:t>
            </a:r>
            <a:r>
              <a:rPr lang="en-US" sz="2800" dirty="0"/>
              <a:t>, who is a very famous Indian YouTube personality. ID </a:t>
            </a:r>
            <a:r>
              <a:rPr lang="en-US" sz="2800" b="1" i="1" dirty="0"/>
              <a:t>X</a:t>
            </a:r>
            <a:r>
              <a:rPr lang="en-US" sz="2800" dirty="0"/>
              <a:t> and </a:t>
            </a:r>
            <a:r>
              <a:rPr lang="en-US" sz="2800" b="1" i="1" dirty="0"/>
              <a:t>Y</a:t>
            </a:r>
          </a:p>
        </p:txBody>
      </p:sp>
    </p:spTree>
    <p:extLst>
      <p:ext uri="{BB962C8B-B14F-4D97-AF65-F5344CB8AC3E}">
        <p14:creationId xmlns:p14="http://schemas.microsoft.com/office/powerpoint/2010/main" val="2089716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7B65ED-036C-45FC-B2E5-663FA15D3137}"/>
              </a:ext>
            </a:extLst>
          </p:cNvPr>
          <p:cNvPicPr>
            <a:picLocks noChangeAspect="1"/>
          </p:cNvPicPr>
          <p:nvPr/>
        </p:nvPicPr>
        <p:blipFill>
          <a:blip r:embed="rId2"/>
          <a:stretch>
            <a:fillRect/>
          </a:stretch>
        </p:blipFill>
        <p:spPr>
          <a:xfrm>
            <a:off x="3100344" y="1146604"/>
            <a:ext cx="6166749" cy="4832163"/>
          </a:xfrm>
          <a:prstGeom prst="rect">
            <a:avLst/>
          </a:prstGeom>
        </p:spPr>
      </p:pic>
      <p:sp>
        <p:nvSpPr>
          <p:cNvPr id="3" name="TextBox 2">
            <a:extLst>
              <a:ext uri="{FF2B5EF4-FFF2-40B4-BE49-F238E27FC236}">
                <a16:creationId xmlns:a16="http://schemas.microsoft.com/office/drawing/2014/main" id="{7C7DA463-D491-49A0-94E3-DC0302347399}"/>
              </a:ext>
            </a:extLst>
          </p:cNvPr>
          <p:cNvSpPr txBox="1"/>
          <p:nvPr/>
        </p:nvSpPr>
        <p:spPr>
          <a:xfrm>
            <a:off x="2919046" y="430823"/>
            <a:ext cx="6778869" cy="580292"/>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1514165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626607-E08A-4C15-A882-3DEB575057C1}"/>
              </a:ext>
            </a:extLst>
          </p:cNvPr>
          <p:cNvPicPr>
            <a:picLocks noChangeAspect="1"/>
          </p:cNvPicPr>
          <p:nvPr/>
        </p:nvPicPr>
        <p:blipFill>
          <a:blip r:embed="rId2"/>
          <a:stretch>
            <a:fillRect/>
          </a:stretch>
        </p:blipFill>
        <p:spPr>
          <a:xfrm>
            <a:off x="1927858" y="624254"/>
            <a:ext cx="9009773" cy="4074314"/>
          </a:xfrm>
          <a:prstGeom prst="rect">
            <a:avLst/>
          </a:prstGeom>
        </p:spPr>
      </p:pic>
      <p:sp>
        <p:nvSpPr>
          <p:cNvPr id="3" name="TextBox 2">
            <a:extLst>
              <a:ext uri="{FF2B5EF4-FFF2-40B4-BE49-F238E27FC236}">
                <a16:creationId xmlns:a16="http://schemas.microsoft.com/office/drawing/2014/main" id="{D5A46D6B-E97D-4BE0-822C-BFE823884C1E}"/>
              </a:ext>
            </a:extLst>
          </p:cNvPr>
          <p:cNvSpPr txBox="1"/>
          <p:nvPr/>
        </p:nvSpPr>
        <p:spPr>
          <a:xfrm>
            <a:off x="1855177" y="4701606"/>
            <a:ext cx="8651630" cy="1077218"/>
          </a:xfrm>
          <a:prstGeom prst="rect">
            <a:avLst/>
          </a:prstGeom>
          <a:noFill/>
        </p:spPr>
        <p:txBody>
          <a:bodyPr wrap="square" rtlCol="0">
            <a:spAutoFit/>
          </a:bodyPr>
          <a:lstStyle/>
          <a:p>
            <a:r>
              <a:rPr lang="en-IN" sz="3200" dirty="0"/>
              <a:t>Q5) ID this company whose new and old logos are being compared </a:t>
            </a:r>
          </a:p>
        </p:txBody>
      </p:sp>
    </p:spTree>
    <p:extLst>
      <p:ext uri="{BB962C8B-B14F-4D97-AF65-F5344CB8AC3E}">
        <p14:creationId xmlns:p14="http://schemas.microsoft.com/office/powerpoint/2010/main" val="2491180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876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B7EAF-4A43-4382-9390-4E2424969120}"/>
              </a:ext>
            </a:extLst>
          </p:cNvPr>
          <p:cNvPicPr>
            <a:picLocks noChangeAspect="1"/>
          </p:cNvPicPr>
          <p:nvPr/>
        </p:nvPicPr>
        <p:blipFill>
          <a:blip r:embed="rId2"/>
          <a:stretch>
            <a:fillRect/>
          </a:stretch>
        </p:blipFill>
        <p:spPr>
          <a:xfrm>
            <a:off x="1151793" y="870579"/>
            <a:ext cx="10269415" cy="4369636"/>
          </a:xfrm>
          <a:prstGeom prst="rect">
            <a:avLst/>
          </a:prstGeom>
        </p:spPr>
      </p:pic>
    </p:spTree>
    <p:extLst>
      <p:ext uri="{BB962C8B-B14F-4D97-AF65-F5344CB8AC3E}">
        <p14:creationId xmlns:p14="http://schemas.microsoft.com/office/powerpoint/2010/main" val="2058893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A6360-B32D-4AFC-BE90-447FECB35CF9}"/>
              </a:ext>
            </a:extLst>
          </p:cNvPr>
          <p:cNvPicPr>
            <a:picLocks noChangeAspect="1"/>
          </p:cNvPicPr>
          <p:nvPr/>
        </p:nvPicPr>
        <p:blipFill>
          <a:blip r:embed="rId2"/>
          <a:stretch>
            <a:fillRect/>
          </a:stretch>
        </p:blipFill>
        <p:spPr>
          <a:xfrm>
            <a:off x="2693377" y="0"/>
            <a:ext cx="6805246" cy="3827951"/>
          </a:xfrm>
          <a:prstGeom prst="rect">
            <a:avLst/>
          </a:prstGeom>
        </p:spPr>
      </p:pic>
      <p:sp>
        <p:nvSpPr>
          <p:cNvPr id="3" name="TextBox 2">
            <a:extLst>
              <a:ext uri="{FF2B5EF4-FFF2-40B4-BE49-F238E27FC236}">
                <a16:creationId xmlns:a16="http://schemas.microsoft.com/office/drawing/2014/main" id="{8D58D301-C14C-4C4A-BFFB-7E14F4303A36}"/>
              </a:ext>
            </a:extLst>
          </p:cNvPr>
          <p:cNvSpPr txBox="1"/>
          <p:nvPr/>
        </p:nvSpPr>
        <p:spPr>
          <a:xfrm>
            <a:off x="1679331" y="4066538"/>
            <a:ext cx="9434146" cy="1569660"/>
          </a:xfrm>
          <a:prstGeom prst="rect">
            <a:avLst/>
          </a:prstGeom>
          <a:noFill/>
        </p:spPr>
        <p:txBody>
          <a:bodyPr wrap="square" rtlCol="0">
            <a:spAutoFit/>
          </a:bodyPr>
          <a:lstStyle/>
          <a:p>
            <a:r>
              <a:rPr lang="en-IN" sz="3200" dirty="0"/>
              <a:t>Q6) This is the first logo of </a:t>
            </a:r>
            <a:r>
              <a:rPr lang="en-IN" sz="3200" b="1" dirty="0"/>
              <a:t>something</a:t>
            </a:r>
            <a:r>
              <a:rPr lang="en-IN" sz="3200" dirty="0"/>
              <a:t> that I’m pretty sure almost all of you here have used </a:t>
            </a:r>
            <a:r>
              <a:rPr lang="en-IN" sz="3200" dirty="0" err="1"/>
              <a:t>atleast</a:t>
            </a:r>
            <a:r>
              <a:rPr lang="en-IN" sz="3200" dirty="0"/>
              <a:t> once . What is that </a:t>
            </a:r>
            <a:r>
              <a:rPr lang="en-IN" sz="3200" b="1" dirty="0"/>
              <a:t>something</a:t>
            </a:r>
            <a:r>
              <a:rPr lang="en-IN" sz="3200" dirty="0"/>
              <a:t> being talked about here ?</a:t>
            </a:r>
          </a:p>
        </p:txBody>
      </p:sp>
    </p:spTree>
    <p:extLst>
      <p:ext uri="{BB962C8B-B14F-4D97-AF65-F5344CB8AC3E}">
        <p14:creationId xmlns:p14="http://schemas.microsoft.com/office/powerpoint/2010/main" val="2488099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557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C36BB0-2AEB-4E74-B996-ECBDB11747B9}"/>
              </a:ext>
            </a:extLst>
          </p:cNvPr>
          <p:cNvPicPr>
            <a:picLocks noChangeAspect="1"/>
          </p:cNvPicPr>
          <p:nvPr/>
        </p:nvPicPr>
        <p:blipFill>
          <a:blip r:embed="rId2"/>
          <a:stretch>
            <a:fillRect/>
          </a:stretch>
        </p:blipFill>
        <p:spPr>
          <a:xfrm>
            <a:off x="3818792" y="1207476"/>
            <a:ext cx="4850423" cy="4850423"/>
          </a:xfrm>
          <a:prstGeom prst="rect">
            <a:avLst/>
          </a:prstGeom>
        </p:spPr>
      </p:pic>
      <p:sp>
        <p:nvSpPr>
          <p:cNvPr id="3" name="TextBox 2">
            <a:extLst>
              <a:ext uri="{FF2B5EF4-FFF2-40B4-BE49-F238E27FC236}">
                <a16:creationId xmlns:a16="http://schemas.microsoft.com/office/drawing/2014/main" id="{742D87AA-719A-45F2-984B-C15D9EE921D0}"/>
              </a:ext>
            </a:extLst>
          </p:cNvPr>
          <p:cNvSpPr txBox="1"/>
          <p:nvPr/>
        </p:nvSpPr>
        <p:spPr>
          <a:xfrm>
            <a:off x="2963008" y="360485"/>
            <a:ext cx="6506307"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2190741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5F6AFC-0DD5-4135-BCD9-DC2CF647A310}"/>
              </a:ext>
            </a:extLst>
          </p:cNvPr>
          <p:cNvSpPr txBox="1"/>
          <p:nvPr/>
        </p:nvSpPr>
        <p:spPr>
          <a:xfrm>
            <a:off x="852854" y="1371600"/>
            <a:ext cx="10295792" cy="4524315"/>
          </a:xfrm>
          <a:prstGeom prst="rect">
            <a:avLst/>
          </a:prstGeom>
          <a:noFill/>
        </p:spPr>
        <p:txBody>
          <a:bodyPr wrap="square" rtlCol="0">
            <a:spAutoFit/>
          </a:bodyPr>
          <a:lstStyle/>
          <a:p>
            <a:r>
              <a:rPr lang="en-US" sz="3200" dirty="0"/>
              <a:t>Q7) After the globe became unsuccessful over the years, </a:t>
            </a:r>
            <a:r>
              <a:rPr lang="en-US" sz="3200" b="1" i="1" dirty="0"/>
              <a:t>X</a:t>
            </a:r>
            <a:r>
              <a:rPr lang="en-US" sz="3200" dirty="0"/>
              <a:t> chose to create a more simplified logo in 1947, using just the initial letters in a bold, understated style. The current logo is very similar to the 1947 version, and was designed by Paul Rand. The capitalized lettering shows authority, the horizontal stripes represent the speed of the company’s products and the choice of blue reflects the professionalism of the brand. The current logo hasn’t changed since 1972 and is easily recognizable over the world because of its simplicity.</a:t>
            </a:r>
            <a:endParaRPr lang="en-IN" sz="3200" dirty="0"/>
          </a:p>
        </p:txBody>
      </p:sp>
    </p:spTree>
    <p:extLst>
      <p:ext uri="{BB962C8B-B14F-4D97-AF65-F5344CB8AC3E}">
        <p14:creationId xmlns:p14="http://schemas.microsoft.com/office/powerpoint/2010/main" val="21877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bm first logo">
            <a:extLst>
              <a:ext uri="{FF2B5EF4-FFF2-40B4-BE49-F238E27FC236}">
                <a16:creationId xmlns:a16="http://schemas.microsoft.com/office/drawing/2014/main" id="{6F4062A9-6E41-4087-9444-B126C31A9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395" y="259373"/>
            <a:ext cx="3710720" cy="44127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9DEF71-1663-44BC-862C-BF3E29CA1E0A}"/>
              </a:ext>
            </a:extLst>
          </p:cNvPr>
          <p:cNvSpPr txBox="1"/>
          <p:nvPr/>
        </p:nvSpPr>
        <p:spPr>
          <a:xfrm>
            <a:off x="2602523" y="4950069"/>
            <a:ext cx="7921869" cy="707886"/>
          </a:xfrm>
          <a:prstGeom prst="rect">
            <a:avLst/>
          </a:prstGeom>
          <a:noFill/>
        </p:spPr>
        <p:txBody>
          <a:bodyPr wrap="square" rtlCol="0">
            <a:spAutoFit/>
          </a:bodyPr>
          <a:lstStyle/>
          <a:p>
            <a:r>
              <a:rPr lang="en-IN" sz="4000" dirty="0"/>
              <a:t>This was the company’s first logo!</a:t>
            </a:r>
          </a:p>
        </p:txBody>
      </p:sp>
    </p:spTree>
    <p:extLst>
      <p:ext uri="{BB962C8B-B14F-4D97-AF65-F5344CB8AC3E}">
        <p14:creationId xmlns:p14="http://schemas.microsoft.com/office/powerpoint/2010/main" val="3375182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792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D09A4-59DB-4121-9A1E-3B3695322C2D}"/>
              </a:ext>
            </a:extLst>
          </p:cNvPr>
          <p:cNvSpPr txBox="1"/>
          <p:nvPr/>
        </p:nvSpPr>
        <p:spPr>
          <a:xfrm>
            <a:off x="1143000" y="1600200"/>
            <a:ext cx="9759462" cy="3139321"/>
          </a:xfrm>
          <a:prstGeom prst="rect">
            <a:avLst/>
          </a:prstGeom>
          <a:noFill/>
        </p:spPr>
        <p:txBody>
          <a:bodyPr wrap="square" rtlCol="0">
            <a:spAutoFit/>
          </a:bodyPr>
          <a:lstStyle/>
          <a:p>
            <a:r>
              <a:rPr lang="en-IN" sz="6600" dirty="0"/>
              <a:t>X:IMAGE BAZAAR</a:t>
            </a:r>
          </a:p>
          <a:p>
            <a:endParaRPr lang="en-IN" sz="6600" dirty="0"/>
          </a:p>
          <a:p>
            <a:r>
              <a:rPr lang="en-IN" sz="6600" dirty="0"/>
              <a:t>Y: SANDEEP MAHESHWARI</a:t>
            </a:r>
          </a:p>
        </p:txBody>
      </p:sp>
    </p:spTree>
    <p:extLst>
      <p:ext uri="{BB962C8B-B14F-4D97-AF65-F5344CB8AC3E}">
        <p14:creationId xmlns:p14="http://schemas.microsoft.com/office/powerpoint/2010/main" val="1923741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75C3C5-55EF-4911-B6E8-C79B57EEF60D}"/>
              </a:ext>
            </a:extLst>
          </p:cNvPr>
          <p:cNvPicPr>
            <a:picLocks noChangeAspect="1"/>
          </p:cNvPicPr>
          <p:nvPr/>
        </p:nvPicPr>
        <p:blipFill>
          <a:blip r:embed="rId2"/>
          <a:stretch>
            <a:fillRect/>
          </a:stretch>
        </p:blipFill>
        <p:spPr>
          <a:xfrm>
            <a:off x="2497016" y="1930769"/>
            <a:ext cx="7869115" cy="3761663"/>
          </a:xfrm>
          <a:prstGeom prst="rect">
            <a:avLst/>
          </a:prstGeom>
        </p:spPr>
      </p:pic>
      <p:sp>
        <p:nvSpPr>
          <p:cNvPr id="3" name="TextBox 2">
            <a:extLst>
              <a:ext uri="{FF2B5EF4-FFF2-40B4-BE49-F238E27FC236}">
                <a16:creationId xmlns:a16="http://schemas.microsoft.com/office/drawing/2014/main" id="{2B5F9176-8438-457F-9EE4-0A1578B366B2}"/>
              </a:ext>
            </a:extLst>
          </p:cNvPr>
          <p:cNvSpPr txBox="1"/>
          <p:nvPr/>
        </p:nvSpPr>
        <p:spPr>
          <a:xfrm>
            <a:off x="2672862" y="861646"/>
            <a:ext cx="7535007"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2084617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6806E-BA35-4CAE-B511-5142A1CA0485}"/>
              </a:ext>
            </a:extLst>
          </p:cNvPr>
          <p:cNvPicPr>
            <a:picLocks noChangeAspect="1"/>
          </p:cNvPicPr>
          <p:nvPr/>
        </p:nvPicPr>
        <p:blipFill>
          <a:blip r:embed="rId2"/>
          <a:stretch>
            <a:fillRect/>
          </a:stretch>
        </p:blipFill>
        <p:spPr>
          <a:xfrm>
            <a:off x="4092736" y="0"/>
            <a:ext cx="4006527" cy="4695093"/>
          </a:xfrm>
          <a:prstGeom prst="rect">
            <a:avLst/>
          </a:prstGeom>
        </p:spPr>
      </p:pic>
      <p:sp>
        <p:nvSpPr>
          <p:cNvPr id="3" name="TextBox 2">
            <a:extLst>
              <a:ext uri="{FF2B5EF4-FFF2-40B4-BE49-F238E27FC236}">
                <a16:creationId xmlns:a16="http://schemas.microsoft.com/office/drawing/2014/main" id="{246B4EBF-B4BB-4319-9977-A0EFAB2040D1}"/>
              </a:ext>
            </a:extLst>
          </p:cNvPr>
          <p:cNvSpPr txBox="1"/>
          <p:nvPr/>
        </p:nvSpPr>
        <p:spPr>
          <a:xfrm>
            <a:off x="2461846" y="4826977"/>
            <a:ext cx="8563708" cy="1077218"/>
          </a:xfrm>
          <a:prstGeom prst="rect">
            <a:avLst/>
          </a:prstGeom>
          <a:noFill/>
        </p:spPr>
        <p:txBody>
          <a:bodyPr wrap="square" rtlCol="0">
            <a:spAutoFit/>
          </a:bodyPr>
          <a:lstStyle/>
          <a:p>
            <a:r>
              <a:rPr lang="en-IN" sz="3200" dirty="0"/>
              <a:t>Q8</a:t>
            </a:r>
            <a:r>
              <a:rPr lang="en-IN" sz="3200"/>
              <a:t>) Logo which </a:t>
            </a:r>
            <a:r>
              <a:rPr lang="en-IN" sz="3200" dirty="0"/>
              <a:t>famous laptop / top tier gaming gear manufacturing company ? </a:t>
            </a:r>
          </a:p>
        </p:txBody>
      </p:sp>
    </p:spTree>
    <p:extLst>
      <p:ext uri="{BB962C8B-B14F-4D97-AF65-F5344CB8AC3E}">
        <p14:creationId xmlns:p14="http://schemas.microsoft.com/office/powerpoint/2010/main" val="2400009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013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FBDC5E0-99B8-40E8-8CF3-550132CAC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59" y="1811216"/>
            <a:ext cx="5470281"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C6E285-5BB8-4C39-ACC6-E9D8152E90CF}"/>
              </a:ext>
            </a:extLst>
          </p:cNvPr>
          <p:cNvSpPr txBox="1"/>
          <p:nvPr/>
        </p:nvSpPr>
        <p:spPr>
          <a:xfrm>
            <a:off x="2848708" y="844062"/>
            <a:ext cx="6312877"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95790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CC15D-4C80-4FE1-B348-21D88D170A89}"/>
              </a:ext>
            </a:extLst>
          </p:cNvPr>
          <p:cNvSpPr txBox="1"/>
          <p:nvPr/>
        </p:nvSpPr>
        <p:spPr>
          <a:xfrm>
            <a:off x="2883878" y="1565031"/>
            <a:ext cx="9636369" cy="2554545"/>
          </a:xfrm>
          <a:prstGeom prst="rect">
            <a:avLst/>
          </a:prstGeom>
          <a:noFill/>
        </p:spPr>
        <p:txBody>
          <a:bodyPr wrap="square" rtlCol="0">
            <a:spAutoFit/>
          </a:bodyPr>
          <a:lstStyle/>
          <a:p>
            <a:r>
              <a:rPr lang="en-IN" sz="8000" dirty="0"/>
              <a:t>ROUND 4</a:t>
            </a:r>
          </a:p>
          <a:p>
            <a:r>
              <a:rPr lang="en-IN" sz="8000" dirty="0"/>
              <a:t>The Final One!!!!</a:t>
            </a:r>
          </a:p>
        </p:txBody>
      </p:sp>
    </p:spTree>
    <p:extLst>
      <p:ext uri="{BB962C8B-B14F-4D97-AF65-F5344CB8AC3E}">
        <p14:creationId xmlns:p14="http://schemas.microsoft.com/office/powerpoint/2010/main" val="1846474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8DA7FD-425B-4059-A33F-45015DA09698}"/>
              </a:ext>
            </a:extLst>
          </p:cNvPr>
          <p:cNvSpPr txBox="1"/>
          <p:nvPr/>
        </p:nvSpPr>
        <p:spPr>
          <a:xfrm>
            <a:off x="1776046" y="1283678"/>
            <a:ext cx="9697915" cy="4431983"/>
          </a:xfrm>
          <a:prstGeom prst="rect">
            <a:avLst/>
          </a:prstGeom>
          <a:noFill/>
        </p:spPr>
        <p:txBody>
          <a:bodyPr wrap="square" rtlCol="0">
            <a:spAutoFit/>
          </a:bodyPr>
          <a:lstStyle/>
          <a:p>
            <a:pPr marL="285750" indent="-285750">
              <a:buFontTx/>
              <a:buChar char="-"/>
            </a:pPr>
            <a:r>
              <a:rPr lang="en-IN" sz="4400" dirty="0"/>
              <a:t>Theme round . </a:t>
            </a:r>
          </a:p>
          <a:p>
            <a:pPr marL="285750" indent="-285750">
              <a:buFontTx/>
              <a:buChar char="-"/>
            </a:pPr>
            <a:r>
              <a:rPr lang="en-IN" sz="4400" dirty="0"/>
              <a:t>There are 6 questions in total which are connected to a particular theme .</a:t>
            </a:r>
          </a:p>
          <a:p>
            <a:pPr marL="285750" indent="-285750">
              <a:buFontTx/>
              <a:buChar char="-"/>
            </a:pPr>
            <a:r>
              <a:rPr lang="en-IN" sz="4400" dirty="0"/>
              <a:t> +10 on direct .</a:t>
            </a:r>
          </a:p>
          <a:p>
            <a:pPr marL="285750" indent="-285750">
              <a:buFontTx/>
              <a:buChar char="-"/>
            </a:pPr>
            <a:r>
              <a:rPr lang="en-IN" sz="4400" dirty="0"/>
              <a:t>Each team gets 3 pounces . </a:t>
            </a:r>
          </a:p>
          <a:p>
            <a:pPr marL="285750" indent="-285750">
              <a:buFontTx/>
              <a:buChar char="-"/>
            </a:pPr>
            <a:r>
              <a:rPr lang="en-IN" sz="4400" dirty="0"/>
              <a:t>+10/-10 on pounce .</a:t>
            </a:r>
          </a:p>
          <a:p>
            <a:pPr marL="285750" indent="-285750">
              <a:buFontTx/>
              <a:buChar char="-"/>
            </a:pPr>
            <a:endParaRPr lang="en-IN" dirty="0"/>
          </a:p>
        </p:txBody>
      </p:sp>
    </p:spTree>
    <p:extLst>
      <p:ext uri="{BB962C8B-B14F-4D97-AF65-F5344CB8AC3E}">
        <p14:creationId xmlns:p14="http://schemas.microsoft.com/office/powerpoint/2010/main" val="3316639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D99E3-0902-42D9-BF5D-E6A3AF46CDAE}"/>
              </a:ext>
            </a:extLst>
          </p:cNvPr>
          <p:cNvSpPr txBox="1"/>
          <p:nvPr/>
        </p:nvSpPr>
        <p:spPr>
          <a:xfrm>
            <a:off x="1027234" y="3714297"/>
            <a:ext cx="10137531" cy="3046988"/>
          </a:xfrm>
          <a:prstGeom prst="rect">
            <a:avLst/>
          </a:prstGeom>
          <a:noFill/>
        </p:spPr>
        <p:txBody>
          <a:bodyPr wrap="square" rtlCol="0">
            <a:spAutoFit/>
          </a:bodyPr>
          <a:lstStyle/>
          <a:p>
            <a:r>
              <a:rPr lang="en-US" sz="2400" dirty="0"/>
              <a:t>Q1) A software engineer who roamed the Cupertino corridors between 2003 and 2009, Evan Doll , co-founded the news and social network aggregation service </a:t>
            </a:r>
            <a:r>
              <a:rPr lang="en-US" sz="2400" b="1" i="1" dirty="0"/>
              <a:t>X</a:t>
            </a:r>
            <a:r>
              <a:rPr lang="en-US" sz="2400" dirty="0"/>
              <a:t>.</a:t>
            </a:r>
          </a:p>
          <a:p>
            <a:endParaRPr lang="en-US" sz="2400" dirty="0"/>
          </a:p>
          <a:p>
            <a:r>
              <a:rPr lang="en-US" sz="2400" dirty="0"/>
              <a:t>As the world of online news exploded Doll helped bring order to the chaos, with </a:t>
            </a:r>
            <a:r>
              <a:rPr lang="en-US" sz="2400" b="1" i="1" dirty="0"/>
              <a:t>X </a:t>
            </a:r>
            <a:r>
              <a:rPr lang="en-US" sz="2400" dirty="0"/>
              <a:t>allowing users to select what type of content they want to see, and from which publications.</a:t>
            </a:r>
          </a:p>
          <a:p>
            <a:endParaRPr lang="en-US" sz="2400" dirty="0"/>
          </a:p>
          <a:p>
            <a:r>
              <a:rPr lang="en-US" sz="2400" dirty="0"/>
              <a:t>ID </a:t>
            </a:r>
            <a:r>
              <a:rPr lang="en-US" sz="2400" b="1" i="1" dirty="0"/>
              <a:t>X</a:t>
            </a:r>
            <a:endParaRPr lang="en-IN" sz="2400" dirty="0"/>
          </a:p>
        </p:txBody>
      </p:sp>
      <p:sp>
        <p:nvSpPr>
          <p:cNvPr id="3" name="AutoShape 2" descr="Image result for flipboard">
            <a:extLst>
              <a:ext uri="{FF2B5EF4-FFF2-40B4-BE49-F238E27FC236}">
                <a16:creationId xmlns:a16="http://schemas.microsoft.com/office/drawing/2014/main" id="{9800D2EB-FB83-4AE1-B6E9-5F39DAE5A7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7FCF4514-F491-4D14-B4C1-446419AB155B}"/>
              </a:ext>
            </a:extLst>
          </p:cNvPr>
          <p:cNvPicPr>
            <a:picLocks noChangeAspect="1"/>
          </p:cNvPicPr>
          <p:nvPr/>
        </p:nvPicPr>
        <p:blipFill>
          <a:blip r:embed="rId2"/>
          <a:stretch>
            <a:fillRect/>
          </a:stretch>
        </p:blipFill>
        <p:spPr>
          <a:xfrm>
            <a:off x="3730869" y="96715"/>
            <a:ext cx="3675185" cy="3675185"/>
          </a:xfrm>
          <a:prstGeom prst="rect">
            <a:avLst/>
          </a:prstGeom>
        </p:spPr>
      </p:pic>
    </p:spTree>
    <p:extLst>
      <p:ext uri="{BB962C8B-B14F-4D97-AF65-F5344CB8AC3E}">
        <p14:creationId xmlns:p14="http://schemas.microsoft.com/office/powerpoint/2010/main" val="4279237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126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CFFFCE-BA79-46CD-AF21-1E868D6A215B}"/>
              </a:ext>
            </a:extLst>
          </p:cNvPr>
          <p:cNvPicPr>
            <a:picLocks noChangeAspect="1"/>
          </p:cNvPicPr>
          <p:nvPr/>
        </p:nvPicPr>
        <p:blipFill>
          <a:blip r:embed="rId2"/>
          <a:stretch>
            <a:fillRect/>
          </a:stretch>
        </p:blipFill>
        <p:spPr>
          <a:xfrm>
            <a:off x="2693377" y="1925074"/>
            <a:ext cx="7373815" cy="3871253"/>
          </a:xfrm>
          <a:prstGeom prst="rect">
            <a:avLst/>
          </a:prstGeom>
        </p:spPr>
      </p:pic>
      <p:sp>
        <p:nvSpPr>
          <p:cNvPr id="3" name="TextBox 2">
            <a:extLst>
              <a:ext uri="{FF2B5EF4-FFF2-40B4-BE49-F238E27FC236}">
                <a16:creationId xmlns:a16="http://schemas.microsoft.com/office/drawing/2014/main" id="{416C331B-1FE9-4C09-8D81-D0F24109625C}"/>
              </a:ext>
            </a:extLst>
          </p:cNvPr>
          <p:cNvSpPr txBox="1"/>
          <p:nvPr/>
        </p:nvSpPr>
        <p:spPr>
          <a:xfrm>
            <a:off x="2771041" y="1024308"/>
            <a:ext cx="7218485"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1334244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1F3A7-3B48-42F1-ABBF-EFD3248D435B}"/>
              </a:ext>
            </a:extLst>
          </p:cNvPr>
          <p:cNvSpPr txBox="1"/>
          <p:nvPr/>
        </p:nvSpPr>
        <p:spPr>
          <a:xfrm>
            <a:off x="952500" y="4062047"/>
            <a:ext cx="10287000" cy="2308324"/>
          </a:xfrm>
          <a:prstGeom prst="rect">
            <a:avLst/>
          </a:prstGeom>
          <a:noFill/>
        </p:spPr>
        <p:txBody>
          <a:bodyPr wrap="square" rtlCol="0">
            <a:spAutoFit/>
          </a:bodyPr>
          <a:lstStyle/>
          <a:p>
            <a:r>
              <a:rPr lang="en-US" sz="2400" dirty="0"/>
              <a:t>Q2) _____ _____ is a technology company which manufactures wireless products with the aim of bringing affordable internet access to the emerging tech markets. The company is headquartered in San Jose, California. It was founded by Robert </a:t>
            </a:r>
            <a:r>
              <a:rPr lang="en-US" sz="2400" dirty="0" err="1"/>
              <a:t>Pera</a:t>
            </a:r>
            <a:r>
              <a:rPr lang="en-US" sz="2400" dirty="0"/>
              <a:t> in 2005 . He is also the owner of the Memphis Grizzlies, an American professional basketball team based in Memphis, Tennessee. In 2011, he became one of the youngest billionaires in the world. FITB</a:t>
            </a:r>
            <a:endParaRPr lang="en-IN" sz="2400" dirty="0"/>
          </a:p>
        </p:txBody>
      </p:sp>
      <p:pic>
        <p:nvPicPr>
          <p:cNvPr id="3" name="Picture 2">
            <a:extLst>
              <a:ext uri="{FF2B5EF4-FFF2-40B4-BE49-F238E27FC236}">
                <a16:creationId xmlns:a16="http://schemas.microsoft.com/office/drawing/2014/main" id="{F9A88FAD-D88E-4154-954D-06BFBF92DA57}"/>
              </a:ext>
            </a:extLst>
          </p:cNvPr>
          <p:cNvPicPr>
            <a:picLocks noChangeAspect="1"/>
          </p:cNvPicPr>
          <p:nvPr/>
        </p:nvPicPr>
        <p:blipFill>
          <a:blip r:embed="rId2"/>
          <a:stretch>
            <a:fillRect/>
          </a:stretch>
        </p:blipFill>
        <p:spPr>
          <a:xfrm>
            <a:off x="2997178" y="68646"/>
            <a:ext cx="5980082" cy="3747216"/>
          </a:xfrm>
          <a:prstGeom prst="rect">
            <a:avLst/>
          </a:prstGeom>
        </p:spPr>
      </p:pic>
    </p:spTree>
    <p:extLst>
      <p:ext uri="{BB962C8B-B14F-4D97-AF65-F5344CB8AC3E}">
        <p14:creationId xmlns:p14="http://schemas.microsoft.com/office/powerpoint/2010/main" val="11700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010A1-9635-4762-90D6-AA1A86E80C8D}"/>
              </a:ext>
            </a:extLst>
          </p:cNvPr>
          <p:cNvSpPr txBox="1"/>
          <p:nvPr/>
        </p:nvSpPr>
        <p:spPr>
          <a:xfrm>
            <a:off x="1477108" y="967154"/>
            <a:ext cx="9583615" cy="5016758"/>
          </a:xfrm>
          <a:prstGeom prst="rect">
            <a:avLst/>
          </a:prstGeom>
          <a:noFill/>
        </p:spPr>
        <p:txBody>
          <a:bodyPr wrap="square" rtlCol="0">
            <a:spAutoFit/>
          </a:bodyPr>
          <a:lstStyle/>
          <a:p>
            <a:r>
              <a:rPr lang="en-US" sz="3200" dirty="0"/>
              <a:t>Q3) Three years later after Frederick Smith founded FedEx, rising fuel costs drove the company to the verge of bankruptcy -- it was losing over $1M per month.</a:t>
            </a:r>
          </a:p>
          <a:p>
            <a:endParaRPr lang="en-US" sz="3200" dirty="0"/>
          </a:p>
          <a:p>
            <a:r>
              <a:rPr lang="en-US" sz="3200" dirty="0"/>
              <a:t>When the company had just $5,000 left, Smith took the money and did something extra ordinary which made enough money to cover fuel costs and continue operations for a few days. It was enough time for Smith to then raise enough money to keep the company solvent. </a:t>
            </a:r>
          </a:p>
          <a:p>
            <a:r>
              <a:rPr lang="en-US" sz="3200" dirty="0"/>
              <a:t>What is this </a:t>
            </a:r>
            <a:r>
              <a:rPr lang="en-US" sz="3200" b="1" i="1" dirty="0"/>
              <a:t>extraordinary</a:t>
            </a:r>
            <a:r>
              <a:rPr lang="en-US" sz="3200" dirty="0"/>
              <a:t> thing that he did?</a:t>
            </a:r>
            <a:endParaRPr lang="en-IN" sz="3200" dirty="0"/>
          </a:p>
        </p:txBody>
      </p:sp>
    </p:spTree>
    <p:extLst>
      <p:ext uri="{BB962C8B-B14F-4D97-AF65-F5344CB8AC3E}">
        <p14:creationId xmlns:p14="http://schemas.microsoft.com/office/powerpoint/2010/main" val="969836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200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7D1A27-8F60-4A33-87D2-C8F9D525FD30}"/>
              </a:ext>
            </a:extLst>
          </p:cNvPr>
          <p:cNvPicPr>
            <a:picLocks noChangeAspect="1"/>
          </p:cNvPicPr>
          <p:nvPr/>
        </p:nvPicPr>
        <p:blipFill>
          <a:blip r:embed="rId2"/>
          <a:stretch>
            <a:fillRect/>
          </a:stretch>
        </p:blipFill>
        <p:spPr>
          <a:xfrm>
            <a:off x="3354749" y="1601933"/>
            <a:ext cx="5482501" cy="3654134"/>
          </a:xfrm>
          <a:prstGeom prst="rect">
            <a:avLst/>
          </a:prstGeom>
        </p:spPr>
      </p:pic>
      <p:sp>
        <p:nvSpPr>
          <p:cNvPr id="3" name="TextBox 2">
            <a:extLst>
              <a:ext uri="{FF2B5EF4-FFF2-40B4-BE49-F238E27FC236}">
                <a16:creationId xmlns:a16="http://schemas.microsoft.com/office/drawing/2014/main" id="{7F0688DF-0E1C-46EB-9A91-EB269A95B09A}"/>
              </a:ext>
            </a:extLst>
          </p:cNvPr>
          <p:cNvSpPr txBox="1"/>
          <p:nvPr/>
        </p:nvSpPr>
        <p:spPr>
          <a:xfrm>
            <a:off x="2919046" y="606669"/>
            <a:ext cx="6242539"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539716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C7EA82-5A07-4319-94E0-EA607091C89E}"/>
              </a:ext>
            </a:extLst>
          </p:cNvPr>
          <p:cNvSpPr txBox="1"/>
          <p:nvPr/>
        </p:nvSpPr>
        <p:spPr>
          <a:xfrm>
            <a:off x="2247900" y="2105561"/>
            <a:ext cx="10093570" cy="1323439"/>
          </a:xfrm>
          <a:prstGeom prst="rect">
            <a:avLst/>
          </a:prstGeom>
          <a:noFill/>
        </p:spPr>
        <p:txBody>
          <a:bodyPr wrap="square" rtlCol="0">
            <a:spAutoFit/>
          </a:bodyPr>
          <a:lstStyle/>
          <a:p>
            <a:r>
              <a:rPr lang="en-IN" sz="4000" dirty="0"/>
              <a:t>ANYONE GOING FOR THE THEME ???</a:t>
            </a:r>
          </a:p>
          <a:p>
            <a:r>
              <a:rPr lang="en-IN" sz="4000" dirty="0"/>
              <a:t>                +50/-40</a:t>
            </a:r>
          </a:p>
        </p:txBody>
      </p:sp>
    </p:spTree>
    <p:extLst>
      <p:ext uri="{BB962C8B-B14F-4D97-AF65-F5344CB8AC3E}">
        <p14:creationId xmlns:p14="http://schemas.microsoft.com/office/powerpoint/2010/main" val="1669882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4C4D3-BC0E-4CA2-80C5-1F5ACE817ABF}"/>
              </a:ext>
            </a:extLst>
          </p:cNvPr>
          <p:cNvSpPr txBox="1"/>
          <p:nvPr/>
        </p:nvSpPr>
        <p:spPr>
          <a:xfrm>
            <a:off x="1409506" y="870439"/>
            <a:ext cx="10243039" cy="1877437"/>
          </a:xfrm>
          <a:prstGeom prst="rect">
            <a:avLst/>
          </a:prstGeom>
          <a:noFill/>
        </p:spPr>
        <p:txBody>
          <a:bodyPr wrap="square" rtlCol="0">
            <a:spAutoFit/>
          </a:bodyPr>
          <a:lstStyle/>
          <a:p>
            <a:r>
              <a:rPr lang="en-IN" sz="2800" dirty="0"/>
              <a:t>Q3) Founded by Trip Hawkins , this world famous video game company has produced many famous games like Battlefield , Need For Speed , The Sims , Medal Of Honour , </a:t>
            </a:r>
            <a:r>
              <a:rPr lang="en-IN" sz="2800" dirty="0" err="1"/>
              <a:t>Crysis</a:t>
            </a:r>
            <a:r>
              <a:rPr lang="en-IN" sz="2800" dirty="0"/>
              <a:t> , NHL etc . </a:t>
            </a:r>
          </a:p>
          <a:p>
            <a:r>
              <a:rPr lang="en-IN" sz="2800" dirty="0"/>
              <a:t>What company is being talked about here </a:t>
            </a:r>
            <a:r>
              <a:rPr lang="en-IN" sz="3200" dirty="0"/>
              <a:t>? </a:t>
            </a:r>
          </a:p>
        </p:txBody>
      </p:sp>
      <p:pic>
        <p:nvPicPr>
          <p:cNvPr id="3" name="Picture 2">
            <a:extLst>
              <a:ext uri="{FF2B5EF4-FFF2-40B4-BE49-F238E27FC236}">
                <a16:creationId xmlns:a16="http://schemas.microsoft.com/office/drawing/2014/main" id="{C1100678-E525-46CF-9FA9-DC17F009EEC3}"/>
              </a:ext>
            </a:extLst>
          </p:cNvPr>
          <p:cNvPicPr>
            <a:picLocks noChangeAspect="1"/>
          </p:cNvPicPr>
          <p:nvPr/>
        </p:nvPicPr>
        <p:blipFill>
          <a:blip r:embed="rId2"/>
          <a:stretch>
            <a:fillRect/>
          </a:stretch>
        </p:blipFill>
        <p:spPr>
          <a:xfrm>
            <a:off x="1549660" y="2727818"/>
            <a:ext cx="7491571" cy="2652910"/>
          </a:xfrm>
          <a:prstGeom prst="rect">
            <a:avLst/>
          </a:prstGeom>
        </p:spPr>
      </p:pic>
      <p:sp>
        <p:nvSpPr>
          <p:cNvPr id="4" name="TextBox 3">
            <a:extLst>
              <a:ext uri="{FF2B5EF4-FFF2-40B4-BE49-F238E27FC236}">
                <a16:creationId xmlns:a16="http://schemas.microsoft.com/office/drawing/2014/main" id="{F476BFAB-5884-4EE5-BFC7-E0FA1747861C}"/>
              </a:ext>
            </a:extLst>
          </p:cNvPr>
          <p:cNvSpPr txBox="1"/>
          <p:nvPr/>
        </p:nvSpPr>
        <p:spPr>
          <a:xfrm>
            <a:off x="1334512" y="5380728"/>
            <a:ext cx="7921869" cy="1077218"/>
          </a:xfrm>
          <a:prstGeom prst="rect">
            <a:avLst/>
          </a:prstGeom>
          <a:noFill/>
        </p:spPr>
        <p:txBody>
          <a:bodyPr wrap="square" rtlCol="0">
            <a:spAutoFit/>
          </a:bodyPr>
          <a:lstStyle/>
          <a:p>
            <a:r>
              <a:rPr lang="en-IN" sz="3200" dirty="0"/>
              <a:t>This was the company’s first logo which has now been changed ! </a:t>
            </a:r>
          </a:p>
        </p:txBody>
      </p:sp>
    </p:spTree>
    <p:extLst>
      <p:ext uri="{BB962C8B-B14F-4D97-AF65-F5344CB8AC3E}">
        <p14:creationId xmlns:p14="http://schemas.microsoft.com/office/powerpoint/2010/main" val="3512467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345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EB10C-0086-48C3-880E-1DA6FB45D18D}"/>
              </a:ext>
            </a:extLst>
          </p:cNvPr>
          <p:cNvPicPr>
            <a:picLocks noChangeAspect="1"/>
          </p:cNvPicPr>
          <p:nvPr/>
        </p:nvPicPr>
        <p:blipFill>
          <a:blip r:embed="rId2"/>
          <a:stretch>
            <a:fillRect/>
          </a:stretch>
        </p:blipFill>
        <p:spPr>
          <a:xfrm>
            <a:off x="3537438" y="1544881"/>
            <a:ext cx="5715000" cy="4067175"/>
          </a:xfrm>
          <a:prstGeom prst="rect">
            <a:avLst/>
          </a:prstGeom>
        </p:spPr>
      </p:pic>
      <p:sp>
        <p:nvSpPr>
          <p:cNvPr id="3" name="TextBox 2">
            <a:extLst>
              <a:ext uri="{FF2B5EF4-FFF2-40B4-BE49-F238E27FC236}">
                <a16:creationId xmlns:a16="http://schemas.microsoft.com/office/drawing/2014/main" id="{7CC98710-9EA0-4506-BD64-FCD3EEE99DE4}"/>
              </a:ext>
            </a:extLst>
          </p:cNvPr>
          <p:cNvSpPr txBox="1"/>
          <p:nvPr/>
        </p:nvSpPr>
        <p:spPr>
          <a:xfrm>
            <a:off x="2936631" y="615462"/>
            <a:ext cx="6761284" cy="584775"/>
          </a:xfrm>
          <a:prstGeom prst="rect">
            <a:avLst/>
          </a:prstGeom>
          <a:noFill/>
        </p:spPr>
        <p:txBody>
          <a:bodyPr wrap="square" rtlCol="0">
            <a:spAutoFit/>
          </a:bodyPr>
          <a:lstStyle/>
          <a:p>
            <a:r>
              <a:rPr lang="en-IN" sz="3200" dirty="0"/>
              <a:t>ANSWER</a:t>
            </a:r>
          </a:p>
        </p:txBody>
      </p:sp>
    </p:spTree>
    <p:extLst>
      <p:ext uri="{BB962C8B-B14F-4D97-AF65-F5344CB8AC3E}">
        <p14:creationId xmlns:p14="http://schemas.microsoft.com/office/powerpoint/2010/main" val="3807971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A377C1-2E7D-4F8F-B172-EB8DC414DA5E}"/>
              </a:ext>
            </a:extLst>
          </p:cNvPr>
          <p:cNvSpPr/>
          <p:nvPr/>
        </p:nvSpPr>
        <p:spPr>
          <a:xfrm>
            <a:off x="4492869" y="2283115"/>
            <a:ext cx="4624754" cy="707886"/>
          </a:xfrm>
          <a:prstGeom prst="rect">
            <a:avLst/>
          </a:prstGeom>
        </p:spPr>
        <p:txBody>
          <a:bodyPr wrap="square">
            <a:spAutoFit/>
          </a:bodyPr>
          <a:lstStyle/>
          <a:p>
            <a:r>
              <a:rPr lang="en-US" sz="4000" dirty="0"/>
              <a:t>+40/-30</a:t>
            </a:r>
          </a:p>
        </p:txBody>
      </p:sp>
      <p:pic>
        <p:nvPicPr>
          <p:cNvPr id="3" name="Picture 2">
            <a:extLst>
              <a:ext uri="{FF2B5EF4-FFF2-40B4-BE49-F238E27FC236}">
                <a16:creationId xmlns:a16="http://schemas.microsoft.com/office/drawing/2014/main" id="{7649412A-F55B-43AB-BD51-E686E063ADFE}"/>
              </a:ext>
            </a:extLst>
          </p:cNvPr>
          <p:cNvPicPr>
            <a:picLocks noChangeAspect="1"/>
          </p:cNvPicPr>
          <p:nvPr/>
        </p:nvPicPr>
        <p:blipFill>
          <a:blip r:embed="rId2"/>
          <a:stretch>
            <a:fillRect/>
          </a:stretch>
        </p:blipFill>
        <p:spPr>
          <a:xfrm>
            <a:off x="1632427" y="1216223"/>
            <a:ext cx="8364437" cy="1066892"/>
          </a:xfrm>
          <a:prstGeom prst="rect">
            <a:avLst/>
          </a:prstGeom>
        </p:spPr>
      </p:pic>
    </p:spTree>
    <p:extLst>
      <p:ext uri="{BB962C8B-B14F-4D97-AF65-F5344CB8AC3E}">
        <p14:creationId xmlns:p14="http://schemas.microsoft.com/office/powerpoint/2010/main" val="1362370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ABAD3-B73B-4DC8-B345-294BCCC438AD}"/>
              </a:ext>
            </a:extLst>
          </p:cNvPr>
          <p:cNvPicPr>
            <a:picLocks noChangeAspect="1"/>
          </p:cNvPicPr>
          <p:nvPr/>
        </p:nvPicPr>
        <p:blipFill>
          <a:blip r:embed="rId2"/>
          <a:stretch>
            <a:fillRect/>
          </a:stretch>
        </p:blipFill>
        <p:spPr>
          <a:xfrm>
            <a:off x="1237518" y="87924"/>
            <a:ext cx="5256334" cy="2628167"/>
          </a:xfrm>
          <a:prstGeom prst="rect">
            <a:avLst/>
          </a:prstGeom>
        </p:spPr>
      </p:pic>
      <p:pic>
        <p:nvPicPr>
          <p:cNvPr id="5" name="Picture 4">
            <a:extLst>
              <a:ext uri="{FF2B5EF4-FFF2-40B4-BE49-F238E27FC236}">
                <a16:creationId xmlns:a16="http://schemas.microsoft.com/office/drawing/2014/main" id="{08B8B35F-D3E9-423E-B658-F38A06CC44CE}"/>
              </a:ext>
            </a:extLst>
          </p:cNvPr>
          <p:cNvPicPr>
            <a:picLocks noChangeAspect="1"/>
          </p:cNvPicPr>
          <p:nvPr/>
        </p:nvPicPr>
        <p:blipFill>
          <a:blip r:embed="rId3"/>
          <a:stretch>
            <a:fillRect/>
          </a:stretch>
        </p:blipFill>
        <p:spPr>
          <a:xfrm>
            <a:off x="6172200" y="2848708"/>
            <a:ext cx="5433646" cy="3052694"/>
          </a:xfrm>
          <a:prstGeom prst="rect">
            <a:avLst/>
          </a:prstGeom>
        </p:spPr>
      </p:pic>
      <p:sp>
        <p:nvSpPr>
          <p:cNvPr id="6" name="TextBox 5">
            <a:extLst>
              <a:ext uri="{FF2B5EF4-FFF2-40B4-BE49-F238E27FC236}">
                <a16:creationId xmlns:a16="http://schemas.microsoft.com/office/drawing/2014/main" id="{AC3F252C-4D99-4F6E-9EE1-E6105728D705}"/>
              </a:ext>
            </a:extLst>
          </p:cNvPr>
          <p:cNvSpPr txBox="1"/>
          <p:nvPr/>
        </p:nvSpPr>
        <p:spPr>
          <a:xfrm>
            <a:off x="846260" y="3451725"/>
            <a:ext cx="5647592" cy="923330"/>
          </a:xfrm>
          <a:prstGeom prst="rect">
            <a:avLst/>
          </a:prstGeom>
          <a:noFill/>
        </p:spPr>
        <p:txBody>
          <a:bodyPr wrap="square" rtlCol="0">
            <a:spAutoFit/>
          </a:bodyPr>
          <a:lstStyle/>
          <a:p>
            <a:r>
              <a:rPr lang="en-IN" sz="5400" dirty="0"/>
              <a:t>Q4) Connect</a:t>
            </a:r>
          </a:p>
        </p:txBody>
      </p:sp>
    </p:spTree>
    <p:extLst>
      <p:ext uri="{BB962C8B-B14F-4D97-AF65-F5344CB8AC3E}">
        <p14:creationId xmlns:p14="http://schemas.microsoft.com/office/powerpoint/2010/main" val="35136104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5383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388516-D6D6-4322-AFE3-146705DF4E3E}"/>
              </a:ext>
            </a:extLst>
          </p:cNvPr>
          <p:cNvPicPr>
            <a:picLocks noChangeAspect="1"/>
          </p:cNvPicPr>
          <p:nvPr/>
        </p:nvPicPr>
        <p:blipFill>
          <a:blip r:embed="rId2"/>
          <a:stretch>
            <a:fillRect/>
          </a:stretch>
        </p:blipFill>
        <p:spPr>
          <a:xfrm>
            <a:off x="3499339" y="1538300"/>
            <a:ext cx="5407270" cy="3402536"/>
          </a:xfrm>
          <a:prstGeom prst="rect">
            <a:avLst/>
          </a:prstGeom>
        </p:spPr>
      </p:pic>
      <p:sp>
        <p:nvSpPr>
          <p:cNvPr id="3" name="TextBox 2">
            <a:extLst>
              <a:ext uri="{FF2B5EF4-FFF2-40B4-BE49-F238E27FC236}">
                <a16:creationId xmlns:a16="http://schemas.microsoft.com/office/drawing/2014/main" id="{5FEDCB11-A09C-4819-90EB-B8C4715ADDB3}"/>
              </a:ext>
            </a:extLst>
          </p:cNvPr>
          <p:cNvSpPr txBox="1"/>
          <p:nvPr/>
        </p:nvSpPr>
        <p:spPr>
          <a:xfrm>
            <a:off x="3270739" y="571726"/>
            <a:ext cx="5987561" cy="646331"/>
          </a:xfrm>
          <a:prstGeom prst="rect">
            <a:avLst/>
          </a:prstGeom>
          <a:noFill/>
        </p:spPr>
        <p:txBody>
          <a:bodyPr wrap="square" rtlCol="0">
            <a:spAutoFit/>
          </a:bodyPr>
          <a:lstStyle/>
          <a:p>
            <a:r>
              <a:rPr lang="en-IN" sz="3600" dirty="0"/>
              <a:t>ANSWER</a:t>
            </a:r>
          </a:p>
        </p:txBody>
      </p:sp>
    </p:spTree>
    <p:extLst>
      <p:ext uri="{BB962C8B-B14F-4D97-AF65-F5344CB8AC3E}">
        <p14:creationId xmlns:p14="http://schemas.microsoft.com/office/powerpoint/2010/main" val="245783486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514</TotalTime>
  <Words>2428</Words>
  <Application>Microsoft Office PowerPoint</Application>
  <PresentationFormat>Widescreen</PresentationFormat>
  <Paragraphs>183</Paragraphs>
  <Slides>112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parab</dc:creator>
  <cp:lastModifiedBy>aman parab</cp:lastModifiedBy>
  <cp:revision>49</cp:revision>
  <dcterms:created xsi:type="dcterms:W3CDTF">2018-08-15T19:08:08Z</dcterms:created>
  <dcterms:modified xsi:type="dcterms:W3CDTF">2018-08-28T19:46:49Z</dcterms:modified>
</cp:coreProperties>
</file>